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7"/>
  </p:notesMasterIdLst>
  <p:sldIdLst>
    <p:sldId id="346" r:id="rId2"/>
    <p:sldId id="259" r:id="rId3"/>
    <p:sldId id="416" r:id="rId4"/>
    <p:sldId id="423" r:id="rId5"/>
    <p:sldId id="424" r:id="rId6"/>
    <p:sldId id="258" r:id="rId7"/>
    <p:sldId id="348" r:id="rId8"/>
    <p:sldId id="392" r:id="rId9"/>
    <p:sldId id="353" r:id="rId10"/>
    <p:sldId id="359" r:id="rId11"/>
    <p:sldId id="360" r:id="rId12"/>
    <p:sldId id="361" r:id="rId13"/>
    <p:sldId id="426" r:id="rId14"/>
    <p:sldId id="418" r:id="rId15"/>
    <p:sldId id="420" r:id="rId16"/>
    <p:sldId id="421" r:id="rId17"/>
    <p:sldId id="422" r:id="rId18"/>
    <p:sldId id="365" r:id="rId19"/>
    <p:sldId id="398" r:id="rId20"/>
    <p:sldId id="400" r:id="rId21"/>
    <p:sldId id="401" r:id="rId22"/>
    <p:sldId id="394" r:id="rId23"/>
    <p:sldId id="409" r:id="rId24"/>
    <p:sldId id="406" r:id="rId25"/>
    <p:sldId id="410" r:id="rId26"/>
    <p:sldId id="408" r:id="rId27"/>
    <p:sldId id="412" r:id="rId28"/>
    <p:sldId id="405" r:id="rId29"/>
    <p:sldId id="411" r:id="rId30"/>
    <p:sldId id="407" r:id="rId31"/>
    <p:sldId id="414" r:id="rId32"/>
    <p:sldId id="413" r:id="rId33"/>
    <p:sldId id="415" r:id="rId34"/>
    <p:sldId id="404" r:id="rId35"/>
    <p:sldId id="356" r:id="rId36"/>
  </p:sldIdLst>
  <p:sldSz cx="9144000" cy="6858000" type="screen4x3"/>
  <p:notesSz cx="7315200" cy="96012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925700"/>
    <a:srgbClr val="CC7A00"/>
    <a:srgbClr val="14385C"/>
    <a:srgbClr val="899BAD"/>
    <a:srgbClr val="042A45"/>
    <a:srgbClr val="042A43"/>
    <a:srgbClr val="D27D00"/>
    <a:srgbClr val="25629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62" autoAdjust="0"/>
    <p:restoredTop sz="94673" autoAdjust="0"/>
  </p:normalViewPr>
  <p:slideViewPr>
    <p:cSldViewPr showGuides="1">
      <p:cViewPr varScale="1">
        <p:scale>
          <a:sx n="101" d="100"/>
          <a:sy n="101" d="100"/>
        </p:scale>
        <p:origin x="-1243" y="-72"/>
      </p:cViewPr>
      <p:guideLst>
        <p:guide orient="horz" pos="672"/>
        <p:guide orient="horz" pos="3936"/>
        <p:guide pos="217"/>
        <p:guide pos="5568"/>
        <p:guide pos="143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7016" tIns="48508" rIns="97016" bIns="48508"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7016" tIns="48508" rIns="97016" bIns="48508" rtlCol="0"/>
          <a:lstStyle>
            <a:lvl1pPr algn="r">
              <a:defRPr sz="1200"/>
            </a:lvl1pPr>
          </a:lstStyle>
          <a:p>
            <a:fld id="{7A790463-911A-4750-AD2E-671879DD54F4}" type="datetimeFigureOut">
              <a:rPr lang="en-US" smtClean="0"/>
              <a:pPr/>
              <a:t>8/15/2019</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7016" tIns="48508" rIns="97016" bIns="48508"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7016" tIns="48508" rIns="97016" bIns="485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0060"/>
          </a:xfrm>
          <a:prstGeom prst="rect">
            <a:avLst/>
          </a:prstGeom>
        </p:spPr>
        <p:txBody>
          <a:bodyPr vert="horz" lIns="97016" tIns="48508" rIns="97016" bIns="485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7016" tIns="48508" rIns="97016" bIns="48508" rtlCol="0" anchor="b"/>
          <a:lstStyle>
            <a:lvl1pPr algn="r">
              <a:defRPr sz="1200"/>
            </a:lvl1pPr>
          </a:lstStyle>
          <a:p>
            <a:fld id="{09541898-D043-4569-A9A6-59B778BECE00}" type="slidenum">
              <a:rPr lang="en-US" smtClean="0"/>
              <a:pPr/>
              <a:t>‹#›</a:t>
            </a:fld>
            <a:endParaRPr lang="en-US" dirty="0"/>
          </a:p>
        </p:txBody>
      </p:sp>
    </p:spTree>
    <p:extLst>
      <p:ext uri="{BB962C8B-B14F-4D97-AF65-F5344CB8AC3E}">
        <p14:creationId xmlns:p14="http://schemas.microsoft.com/office/powerpoint/2010/main" val="75824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541898-D043-4569-A9A6-59B778BECE00}" type="slidenum">
              <a:rPr lang="en-US" smtClean="0"/>
              <a:pPr/>
              <a:t>2</a:t>
            </a:fld>
            <a:endParaRPr lang="en-US" dirty="0"/>
          </a:p>
        </p:txBody>
      </p:sp>
    </p:spTree>
    <p:extLst>
      <p:ext uri="{BB962C8B-B14F-4D97-AF65-F5344CB8AC3E}">
        <p14:creationId xmlns:p14="http://schemas.microsoft.com/office/powerpoint/2010/main" val="14556489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4.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vmlDrawing" Target="../drawings/vmlDrawing4.vml"/><Relationship Id="rId6" Type="http://schemas.openxmlformats.org/officeDocument/2006/relationships/image" Target="../media/image5.png"/><Relationship Id="rId5" Type="http://schemas.openxmlformats.org/officeDocument/2006/relationships/oleObject" Target="../embeddings/oleObject4.bin"/><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0351"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hasCustomPrompt="1"/>
            <p:custDataLst>
              <p:tags r:id="rId3"/>
            </p:custDataLst>
          </p:nvPr>
        </p:nvSpPr>
        <p:spPr>
          <a:xfrm>
            <a:off x="481010" y="3657600"/>
            <a:ext cx="3862390" cy="1409700"/>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3" name="Subtitle 2"/>
          <p:cNvSpPr>
            <a:spLocks noGrp="1"/>
          </p:cNvSpPr>
          <p:nvPr>
            <p:ph type="subTitle" idx="1" hasCustomPrompt="1"/>
            <p:custDataLst>
              <p:tags r:id="rId4"/>
            </p:custDataLst>
          </p:nvPr>
        </p:nvSpPr>
        <p:spPr>
          <a:xfrm>
            <a:off x="481010" y="5286374"/>
            <a:ext cx="3862390" cy="581026"/>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cxnSp>
        <p:nvCxnSpPr>
          <p:cNvPr id="9" name="Straight Connector 8"/>
          <p:cNvCxnSpPr/>
          <p:nvPr userDrawn="1"/>
        </p:nvCxnSpPr>
        <p:spPr>
          <a:xfrm>
            <a:off x="457200" y="5181600"/>
            <a:ext cx="38862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50703" name="think-cell Slide" r:id="rId6" imgW="0" imgH="0" progId="">
                  <p:embed/>
                </p:oleObj>
              </mc:Choice>
              <mc:Fallback>
                <p:oleObj name="think-cell Slide" r:id="rId6" imgW="0" imgH="0" progId="">
                  <p:embed/>
                  <p:pic>
                    <p:nvPicPr>
                      <p:cNvPr id="0" name="Rectangle 2"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TitleFooterBlueandWhite.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5993738"/>
            <a:ext cx="9144000" cy="864262"/>
          </a:xfrm>
          <a:prstGeom prst="rect">
            <a:avLst/>
          </a:prstGeom>
        </p:spPr>
      </p:pic>
      <p:pic>
        <p:nvPicPr>
          <p:cNvPr id="6" name="Picture 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
        <p:nvSpPr>
          <p:cNvPr id="12" name="Title 1"/>
          <p:cNvSpPr>
            <a:spLocks noGrp="1"/>
          </p:cNvSpPr>
          <p:nvPr>
            <p:ph type="ctrTitle" hasCustomPrompt="1"/>
            <p:custDataLst>
              <p:tags r:id="rId3"/>
            </p:custDataLst>
          </p:nvPr>
        </p:nvSpPr>
        <p:spPr>
          <a:xfrm>
            <a:off x="481009" y="3862388"/>
            <a:ext cx="5100433" cy="1057275"/>
          </a:xfrm>
          <a:noFill/>
        </p:spPr>
        <p:txBody>
          <a:bodyPr wrap="square" lIns="0" tIns="0" rIns="0" bIns="0" rtlCol="0" anchor="b" anchorCtr="0">
            <a:noAutofit/>
          </a:bodyPr>
          <a:lstStyle>
            <a:lvl1pPr>
              <a:lnSpc>
                <a:spcPct val="90000"/>
              </a:lnSpc>
              <a:defRPr kumimoji="0" lang="en-US" sz="4000" b="0" i="0" u="none" strike="noStrike" kern="1200" cap="all" spc="0" normalizeH="0" baseline="0" noProof="0" dirty="0" smtClean="0">
                <a:ln>
                  <a:noFill/>
                </a:ln>
                <a:solidFill>
                  <a:schemeClr val="accent1"/>
                </a:solidFill>
                <a:effectLst/>
                <a:uLnTx/>
                <a:uFillTx/>
                <a:latin typeface="Franklin Gothic Medium" panose="020B0603020102020204"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Presentation title</a:t>
            </a:r>
            <a:endParaRPr lang="en-US" dirty="0"/>
          </a:p>
        </p:txBody>
      </p:sp>
      <p:sp>
        <p:nvSpPr>
          <p:cNvPr id="13" name="Subtitle 2"/>
          <p:cNvSpPr>
            <a:spLocks noGrp="1"/>
          </p:cNvSpPr>
          <p:nvPr>
            <p:ph type="subTitle" idx="1" hasCustomPrompt="1"/>
            <p:custDataLst>
              <p:tags r:id="rId4"/>
            </p:custDataLst>
          </p:nvPr>
        </p:nvSpPr>
        <p:spPr>
          <a:xfrm>
            <a:off x="481009" y="5045869"/>
            <a:ext cx="5133855" cy="592931"/>
          </a:xfrm>
          <a:noFill/>
        </p:spPr>
        <p:txBody>
          <a:bodyPr vert="horz" wrap="square" lIns="0" tIns="0" rIns="0" bIns="0" rtlCol="0" anchor="t" anchorCtr="0">
            <a:noAutofit/>
          </a:bodyPr>
          <a:lstStyle>
            <a:lvl1pPr marL="0" indent="0" algn="l">
              <a:buNone/>
              <a:defRPr kumimoji="0" lang="en-US" sz="2400" b="0" i="0" u="none" strike="noStrike" kern="1200" cap="none" spc="0" normalizeH="0" baseline="0" noProof="0" dirty="0" smtClean="0">
                <a:ln>
                  <a:noFill/>
                </a:ln>
                <a:solidFill>
                  <a:schemeClr val="tx1">
                    <a:lumMod val="75000"/>
                    <a:lumOff val="25000"/>
                  </a:schemeClr>
                </a:solidFill>
                <a:effectLst/>
                <a:uLnTx/>
                <a:uFillTx/>
                <a:latin typeface="Franklin Gothic Medium" panose="020B0603020102020204"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t>Subtitle</a:t>
            </a:r>
            <a:endParaRPr lang="en-US" dirty="0"/>
          </a:p>
        </p:txBody>
      </p:sp>
      <p:cxnSp>
        <p:nvCxnSpPr>
          <p:cNvPr id="14" name="Straight Connector 13"/>
          <p:cNvCxnSpPr/>
          <p:nvPr userDrawn="1"/>
        </p:nvCxnSpPr>
        <p:spPr>
          <a:xfrm>
            <a:off x="457200" y="4948238"/>
            <a:ext cx="480060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normAutofit/>
          </a:bodyPr>
          <a:lstStyle>
            <a:lvl1pPr>
              <a:spcBef>
                <a:spcPts val="0"/>
              </a:spcBef>
              <a:spcAft>
                <a:spcPts val="1200"/>
              </a:spcAft>
              <a:defRPr sz="2000">
                <a:latin typeface="Franklin Gothic Book" pitchFamily="34" charset="0"/>
              </a:defRPr>
            </a:lvl1pPr>
            <a:lvl2pPr>
              <a:spcBef>
                <a:spcPts val="0"/>
              </a:spcBef>
              <a:spcAft>
                <a:spcPts val="1200"/>
              </a:spcAft>
              <a:defRPr sz="2000">
                <a:latin typeface="Franklin Gothic Book" pitchFamily="34" charset="0"/>
              </a:defRPr>
            </a:lvl2pPr>
            <a:lvl3pPr>
              <a:spcBef>
                <a:spcPts val="0"/>
              </a:spcBef>
              <a:spcAft>
                <a:spcPts val="1200"/>
              </a:spcAft>
              <a:defRPr sz="2000">
                <a:latin typeface="Franklin Gothic Book" pitchFamily="34" charset="0"/>
              </a:defRPr>
            </a:lvl3pPr>
            <a:lvl4pPr>
              <a:spcBef>
                <a:spcPts val="0"/>
              </a:spcBef>
              <a:spcAft>
                <a:spcPts val="1200"/>
              </a:spcAft>
              <a:defRPr sz="2000">
                <a:latin typeface="Franklin Gothic Book" pitchFamily="34" charset="0"/>
              </a:defRPr>
            </a:lvl4pPr>
            <a:lvl5pPr>
              <a:spcBef>
                <a:spcPts val="0"/>
              </a:spcBef>
              <a:spcAft>
                <a:spcPts val="1200"/>
              </a:spcAft>
              <a:defRPr sz="20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effectLst/>
                <a:latin typeface="Franklin Gothic Demi" pitchFamily="34" charset="0"/>
              </a:defRPr>
            </a:lvl1pPr>
          </a:lstStyle>
          <a:p>
            <a:r>
              <a:rPr lang="en-US" dirty="0" smtClean="0"/>
              <a:t>Click to edit master title style</a:t>
            </a:r>
            <a:endParaRPr lang="en-US" dirty="0"/>
          </a:p>
        </p:txBody>
      </p:sp>
      <p:sp>
        <p:nvSpPr>
          <p:cNvPr id="7"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864600" y="6578600"/>
            <a:ext cx="211057" cy="187508"/>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indent="-276225">
              <a:spcBef>
                <a:spcPts val="900"/>
              </a:spcBef>
            </a:pPr>
            <a:fld id="{126B356D-DBE9-445A-9C43-3D3F41468F04}" type="slidenum">
              <a:rPr lang="en-US" smtClean="0"/>
              <a:pPr lvl="1" indent="-276225">
                <a:spcBef>
                  <a:spcPts val="900"/>
                </a:spcBef>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Z_titleslide">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nvPr>
        </p:nvGraphicFramePr>
        <p:xfrm>
          <a:off x="0" y="1"/>
          <a:ext cx="158750" cy="158751"/>
        </p:xfrm>
        <a:graphic>
          <a:graphicData uri="http://schemas.openxmlformats.org/presentationml/2006/ole">
            <mc:AlternateContent xmlns:mc="http://schemas.openxmlformats.org/markup-compatibility/2006">
              <mc:Choice xmlns:v="urn:schemas-microsoft-com:vml" Requires="v">
                <p:oleObj spid="_x0000_s151662" name="think-cell Slide" r:id="rId5" imgW="0" imgH="0" progId="">
                  <p:embed/>
                </p:oleObj>
              </mc:Choice>
              <mc:Fallback>
                <p:oleObj name="think-cell Slide" r:id="rId5"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158750" cy="15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userDrawn="1"/>
        </p:nvCxnSpPr>
        <p:spPr>
          <a:xfrm>
            <a:off x="276483" y="4637777"/>
            <a:ext cx="4133987"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6" cstate="print">
            <a:extLst>
              <a:ext uri="{28A0092B-C50C-407E-A947-70E740481C1C}">
                <a14:useLocalDpi xmlns:a14="http://schemas.microsoft.com/office/drawing/2010/main" val="0"/>
              </a:ext>
            </a:extLst>
          </a:blip>
          <a:srcRect b="12951"/>
          <a:stretch/>
        </p:blipFill>
        <p:spPr>
          <a:xfrm>
            <a:off x="4410470" y="990600"/>
            <a:ext cx="4808007" cy="4490246"/>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358" y="3429000"/>
            <a:ext cx="3218257" cy="1086234"/>
          </a:xfrm>
          <a:prstGeom prst="rect">
            <a:avLst/>
          </a:prstGeom>
        </p:spPr>
      </p:pic>
      <p:pic>
        <p:nvPicPr>
          <p:cNvPr id="14" name="Picture 13" descr="TitleFooterBlueandWhit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405" y="6015002"/>
            <a:ext cx="9144000" cy="864263"/>
          </a:xfrm>
          <a:prstGeom prst="rect">
            <a:avLst/>
          </a:prstGeom>
        </p:spPr>
      </p:pic>
      <p:sp>
        <p:nvSpPr>
          <p:cNvPr id="2" name="Title 1"/>
          <p:cNvSpPr>
            <a:spLocks noGrp="1"/>
          </p:cNvSpPr>
          <p:nvPr>
            <p:ph type="ctrTitle"/>
            <p:custDataLst>
              <p:tags r:id="rId3"/>
            </p:custDataLst>
          </p:nvPr>
        </p:nvSpPr>
        <p:spPr>
          <a:xfrm>
            <a:off x="337896" y="4824864"/>
            <a:ext cx="4114800" cy="579651"/>
          </a:xfrm>
          <a:noFill/>
        </p:spPr>
        <p:txBody>
          <a:bodyPr wrap="square" lIns="0" tIns="0" rIns="0" bIns="0" rtlCol="0" anchor="b" anchorCtr="0">
            <a:noAutofit/>
          </a:bodyPr>
          <a:lstStyle>
            <a:lvl1pPr>
              <a:lnSpc>
                <a:spcPct val="90000"/>
              </a:lnSpc>
              <a:defRPr kumimoji="0" lang="en-US" sz="3600" b="0" i="0" u="none" strike="noStrike" kern="1200" cap="none" spc="0" normalizeH="0" baseline="0" noProof="0" dirty="0" smtClean="0">
                <a:ln>
                  <a:noFill/>
                </a:ln>
                <a:solidFill>
                  <a:schemeClr val="accent1"/>
                </a:solidFill>
                <a:effectLst/>
                <a:uLnTx/>
                <a:uFillTx/>
                <a:latin typeface="Franklin Gothic Book" pitchFamily="34" charset="0"/>
                <a:ea typeface="+mn-ea"/>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 edit Master title style</a:t>
            </a:r>
            <a:endParaRPr lang="en-US" dirty="0"/>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701040"/>
          </a:xfrm>
          <a:prstGeom prst="rect">
            <a:avLst/>
          </a:prstGeom>
        </p:spPr>
      </p:pic>
    </p:spTree>
    <p:extLst>
      <p:ext uri="{BB962C8B-B14F-4D97-AF65-F5344CB8AC3E}">
        <p14:creationId xmlns:p14="http://schemas.microsoft.com/office/powerpoint/2010/main" val="104958438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5" name="Picture 4" descr="Footer.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6292906"/>
            <a:ext cx="9144000" cy="565094"/>
          </a:xfrm>
          <a:prstGeom prst="rect">
            <a:avLst/>
          </a:prstGeom>
        </p:spPr>
      </p:pic>
      <p:pic>
        <p:nvPicPr>
          <p:cNvPr id="4" name="Picture 3" descr="Header.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31576"/>
          </a:xfrm>
          <a:prstGeom prst="rect">
            <a:avLst/>
          </a:prstGeom>
        </p:spPr>
      </p:pic>
      <p:graphicFrame>
        <p:nvGraphicFramePr>
          <p:cNvPr id="10" name="Object 9" hidden="1"/>
          <p:cNvGraphicFramePr>
            <a:graphicFrameLocks/>
          </p:cNvGraphicFramePr>
          <p:nvPr>
            <p:custDataLst>
              <p:tags r:id="rId9"/>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377" name="think-cell Slide" r:id="rId16" imgW="0" imgH="0" progId="">
                  <p:embed/>
                </p:oleObj>
              </mc:Choice>
              <mc:Fallback>
                <p:oleObj name="think-cell Slide" r:id="rId16" imgW="0" imgH="0" progId="">
                  <p:embed/>
                  <p:pic>
                    <p:nvPicPr>
                      <p:cNvPr id="0" name="Rectangle 1"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12"/>
          <p:cNvSpPr/>
          <p:nvPr>
            <p:custDataLst>
              <p:tags r:id="rId10"/>
            </p:custDataLst>
          </p:nvPr>
        </p:nvSpPr>
        <p:spPr>
          <a:xfrm>
            <a:off x="8886825" y="6579399"/>
            <a:ext cx="257175" cy="190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smtClean="0">
              <a:latin typeface="Arial" pitchFamily="34" charset="0"/>
              <a:cs typeface="Arial" pitchFamily="34" charset="0"/>
            </a:endParaRPr>
          </a:p>
        </p:txBody>
      </p:sp>
      <p:sp>
        <p:nvSpPr>
          <p:cNvPr id="2" name="Title Placeholder 1"/>
          <p:cNvSpPr>
            <a:spLocks noGrp="1"/>
          </p:cNvSpPr>
          <p:nvPr>
            <p:ph type="title"/>
            <p:custDataLst>
              <p:tags r:id="rId11"/>
            </p:custDataLst>
          </p:nvPr>
        </p:nvSpPr>
        <p:spPr bwMode="gray">
          <a:xfrm>
            <a:off x="304800" y="76200"/>
            <a:ext cx="8353425" cy="461665"/>
          </a:xfrm>
          <a:prstGeom prst="rect">
            <a:avLst/>
          </a:prstGeom>
          <a:noFill/>
        </p:spPr>
        <p:txBody>
          <a:bodyPr wrap="square" lIns="0" rtlCol="0">
            <a:spAutoFit/>
          </a:bodyPr>
          <a:lstStyle/>
          <a:p>
            <a:r>
              <a:rPr lang="en-US" smtClean="0"/>
              <a:t>Click to edit Master title style</a:t>
            </a:r>
            <a:endParaRPr lang="en-US" dirty="0"/>
          </a:p>
        </p:txBody>
      </p:sp>
      <p:sp>
        <p:nvSpPr>
          <p:cNvPr id="3" name="Text Placeholder 2"/>
          <p:cNvSpPr>
            <a:spLocks noGrp="1"/>
          </p:cNvSpPr>
          <p:nvPr>
            <p:ph type="body" idx="1"/>
            <p:custDataLst>
              <p:tags r:id="rId12"/>
            </p:custDataLst>
          </p:nvPr>
        </p:nvSpPr>
        <p:spPr>
          <a:xfrm>
            <a:off x="333375" y="1066800"/>
            <a:ext cx="8477250" cy="51816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custDataLst>
              <p:tags r:id="rId13"/>
            </p:custDataLst>
          </p:nvPr>
        </p:nvSpPr>
        <p:spPr>
          <a:xfrm>
            <a:off x="8870949" y="6582395"/>
            <a:ext cx="211057" cy="187507"/>
          </a:xfrm>
          <a:prstGeom prst="rect">
            <a:avLst/>
          </a:prstGeom>
        </p:spPr>
        <p:txBody>
          <a:bodyPr vert="horz" wrap="none" lIns="0" tIns="0" rIns="0" bIns="0" rtlCol="0" anchor="ctr">
            <a:noAutofit/>
          </a:bodyPr>
          <a:lstStyle>
            <a:lvl1pPr algn="r">
              <a:defRPr sz="1200">
                <a:solidFill>
                  <a:schemeClr val="tx1">
                    <a:tint val="75000"/>
                  </a:schemeClr>
                </a:solidFill>
              </a:defRPr>
            </a:lvl1pPr>
            <a:lvl2pPr marL="0" indent="0" algn="r" defTabSz="914400" rtl="0" eaLnBrk="1" latinLnBrk="0" hangingPunct="1">
              <a:buNone/>
              <a:defRPr kumimoji="0" lang="en-US" sz="800" b="0" i="0" u="none" strike="noStrike" kern="1200" cap="none" spc="0" normalizeH="0" baseline="0" noProof="0" smtClean="0">
                <a:ln>
                  <a:noFill/>
                </a:ln>
                <a:solidFill>
                  <a:schemeClr val="bg1"/>
                </a:solidFill>
                <a:effectLst/>
                <a:uLnTx/>
                <a:uFillTx/>
                <a:latin typeface="Arial" pitchFamily="34" charset="0"/>
                <a:ea typeface="+mn-ea"/>
                <a:cs typeface="Arial" pitchFamily="34" charset="0"/>
              </a:defRPr>
            </a:lvl2pPr>
          </a:lstStyle>
          <a:p>
            <a:pPr lvl="1">
              <a:spcBef>
                <a:spcPts val="900"/>
              </a:spcBef>
            </a:pPr>
            <a:fld id="{126B356D-DBE9-445A-9C43-3D3F41468F04}" type="slidenum">
              <a:rPr lang="en-US" smtClean="0"/>
              <a:pPr lvl="1">
                <a:spcBef>
                  <a:spcPts val="900"/>
                </a:spcBef>
              </a:pPr>
              <a:t>‹#›</a:t>
            </a:fld>
            <a:endParaRPr lang="en-US" dirty="0"/>
          </a:p>
        </p:txBody>
      </p:sp>
      <p:sp>
        <p:nvSpPr>
          <p:cNvPr id="8" name="TextBox 7"/>
          <p:cNvSpPr txBox="1"/>
          <p:nvPr/>
        </p:nvSpPr>
        <p:spPr>
          <a:xfrm>
            <a:off x="304800" y="6519445"/>
            <a:ext cx="4267200" cy="276999"/>
          </a:xfrm>
          <a:prstGeom prst="rect">
            <a:avLst/>
          </a:prstGeom>
          <a:noFill/>
        </p:spPr>
        <p:txBody>
          <a:bodyPr wrap="square" rtlCol="0">
            <a:spAutoFit/>
          </a:bodyPr>
          <a:lstStyle/>
          <a:p>
            <a:r>
              <a:rPr lang="en-US" sz="1200" dirty="0" smtClean="0">
                <a:solidFill>
                  <a:schemeClr val="bg1"/>
                </a:solidFill>
                <a:latin typeface="+mn-lt"/>
              </a:rPr>
              <a:t>2019 ARDOT TRC Transportation Conference</a:t>
            </a:r>
          </a:p>
        </p:txBody>
      </p:sp>
      <p:sp>
        <p:nvSpPr>
          <p:cNvPr id="11" name="TextBox 10"/>
          <p:cNvSpPr txBox="1"/>
          <p:nvPr/>
        </p:nvSpPr>
        <p:spPr>
          <a:xfrm>
            <a:off x="4572000" y="6488668"/>
            <a:ext cx="4114800" cy="276999"/>
          </a:xfrm>
          <a:prstGeom prst="rect">
            <a:avLst/>
          </a:prstGeom>
          <a:noFill/>
        </p:spPr>
        <p:txBody>
          <a:bodyPr wrap="square" rtlCol="0">
            <a:spAutoFit/>
          </a:bodyPr>
          <a:lstStyle/>
          <a:p>
            <a:pPr algn="r"/>
            <a:r>
              <a:rPr lang="en-US" sz="1200" dirty="0" smtClean="0">
                <a:solidFill>
                  <a:schemeClr val="bg1"/>
                </a:solidFill>
                <a:latin typeface="+mn-lt"/>
              </a:rPr>
              <a:t>August 16, 2019</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55" r:id="rId5"/>
    <p:sldLayoutId id="2147483661" r:id="rId6"/>
  </p:sldLayoutIdLst>
  <p:timing>
    <p:tnLst>
      <p:par>
        <p:cTn id="1" dur="indefinite" restart="never" nodeType="tmRoot"/>
      </p:par>
    </p:tnLst>
  </p:timing>
  <p:hf hdr="0" dt="0"/>
  <p:txStyles>
    <p:titleStyle>
      <a:lvl1pPr marL="0" algn="l" defTabSz="914400" rtl="0" eaLnBrk="1" latinLnBrk="0" hangingPunct="1">
        <a:lnSpc>
          <a:spcPct val="100000"/>
        </a:lnSpc>
        <a:spcBef>
          <a:spcPct val="0"/>
        </a:spcBef>
        <a:buNone/>
        <a:defRPr lang="en-US" sz="2400" b="0" kern="1200" dirty="0" smtClean="0">
          <a:solidFill>
            <a:schemeClr val="bg1"/>
          </a:solidFill>
          <a:effectLst/>
          <a:latin typeface="Franklin Gothic Demi" pitchFamily="34" charset="0"/>
          <a:ea typeface="+mn-ea"/>
          <a:cs typeface="Arial" pitchFamily="34" charset="0"/>
        </a:defRPr>
      </a:lvl1pPr>
    </p:titleStyle>
    <p:body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Franklin Gothic Book" panose="020B0503020102020204"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Franklin Gothic Book" panose="020B0503020102020204"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ftp.dot.state.tx.us/pub/txdot-info/brg/design/alt-prestressed-bent-abutment.pdf"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3" Type="http://schemas.openxmlformats.org/officeDocument/2006/relationships/tags" Target="../tags/tag16.xml"/><Relationship Id="rId21" Type="http://schemas.openxmlformats.org/officeDocument/2006/relationships/slideLayout" Target="../slideLayouts/slideLayout4.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1" Type="http://schemas.openxmlformats.org/officeDocument/2006/relationships/vmlDrawing" Target="../drawings/vmlDrawing5.v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oleObject" Target="../embeddings/oleObject5.bin"/><Relationship Id="rId10" Type="http://schemas.openxmlformats.org/officeDocument/2006/relationships/tags" Target="../tags/tag23.xml"/><Relationship Id="rId19" Type="http://schemas.openxmlformats.org/officeDocument/2006/relationships/tags" Target="../tags/tag3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abc-utc.fiu.edu/" TargetMode="External"/><Relationship Id="rId2" Type="http://schemas.openxmlformats.org/officeDocument/2006/relationships/hyperlink" Target="https://www.fhwa.dot.gov/bridge/abc/" TargetMode="Externa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Accelerated BRIDGE CONSTRUCTION: TECHNIQUES</a:t>
            </a:r>
            <a:endParaRPr lang="en-US" dirty="0"/>
          </a:p>
        </p:txBody>
      </p:sp>
      <p:sp>
        <p:nvSpPr>
          <p:cNvPr id="3" name="Subtitle 2"/>
          <p:cNvSpPr>
            <a:spLocks noGrp="1"/>
          </p:cNvSpPr>
          <p:nvPr>
            <p:ph type="subTitle" idx="1"/>
          </p:nvPr>
        </p:nvSpPr>
        <p:spPr/>
        <p:txBody>
          <a:bodyPr/>
          <a:lstStyle/>
          <a:p>
            <a:r>
              <a:rPr lang="en-US" sz="1800" dirty="0" smtClean="0"/>
              <a:t>Kevin Pruski, PE – TxDOT Bridge Division</a:t>
            </a:r>
          </a:p>
          <a:p>
            <a:r>
              <a:rPr lang="en-US" sz="1800" dirty="0" smtClean="0"/>
              <a:t>2019 ARDOT TRC Transportation Conference</a:t>
            </a:r>
          </a:p>
          <a:p>
            <a:endParaRPr lang="en-US" dirty="0"/>
          </a:p>
        </p:txBody>
      </p:sp>
      <p:pic>
        <p:nvPicPr>
          <p:cNvPr id="4"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1" t="30400" b="3359"/>
          <a:stretch/>
        </p:blipFill>
        <p:spPr bwMode="auto">
          <a:xfrm>
            <a:off x="5681708" y="2057400"/>
            <a:ext cx="3191783" cy="3199936"/>
          </a:xfrm>
          <a:prstGeom prst="rect">
            <a:avLst/>
          </a:prstGeom>
          <a:noFill/>
          <a:ln w="9525" cmpd="sng">
            <a:solidFill>
              <a:schemeClr val="bg1"/>
            </a:solidFill>
          </a:ln>
          <a:extLst>
            <a:ext uri="{909E8E84-426E-40DD-AFC4-6F175D3DCCD1}">
              <a14:hiddenFill xmlns:a14="http://schemas.microsoft.com/office/drawing/2010/main">
                <a:solidFill>
                  <a:srgbClr val="FFFFFF"/>
                </a:solidFill>
              </a14:hiddenFill>
            </a:ext>
          </a:extLst>
        </p:spPr>
      </p:pic>
      <p:pic>
        <p:nvPicPr>
          <p:cNvPr id="5" name="Picture 4" descr="\\raapp3\O\Image Library 4\Construction\LBJ Freeway\KBS 2013\CstLBJ_129.jpg"/>
          <p:cNvPicPr>
            <a:picLocks noChangeAspect="1"/>
          </p:cNvPicPr>
          <p:nvPr/>
        </p:nvPicPr>
        <p:blipFill rotWithShape="1">
          <a:blip r:embed="rId3" cstate="print">
            <a:extLst>
              <a:ext uri="{28A0092B-C50C-407E-A947-70E740481C1C}">
                <a14:useLocalDpi xmlns:a14="http://schemas.microsoft.com/office/drawing/2010/main" val="0"/>
              </a:ext>
            </a:extLst>
          </a:blip>
          <a:srcRect l="5834" t="11795" r="8235" b="28594"/>
          <a:stretch/>
        </p:blipFill>
        <p:spPr>
          <a:xfrm>
            <a:off x="3124939" y="2057400"/>
            <a:ext cx="2541613" cy="1173516"/>
          </a:xfrm>
          <a:prstGeom prst="rect">
            <a:avLst/>
          </a:prstGeom>
          <a:ln>
            <a:solidFill>
              <a:srgbClr val="FFFFFF"/>
            </a:solidFill>
          </a:ln>
        </p:spPr>
      </p:pic>
      <p:pic>
        <p:nvPicPr>
          <p:cNvPr id="6" name="Picture 5" descr="IH35-US290_01.jpeg"/>
          <p:cNvPicPr>
            <a:picLocks noChangeAspect="1"/>
          </p:cNvPicPr>
          <p:nvPr/>
        </p:nvPicPr>
        <p:blipFill rotWithShape="1">
          <a:blip r:embed="rId4" cstate="print">
            <a:extLst>
              <a:ext uri="{28A0092B-C50C-407E-A947-70E740481C1C}">
                <a14:useLocalDpi xmlns:a14="http://schemas.microsoft.com/office/drawing/2010/main" val="0"/>
              </a:ext>
            </a:extLst>
          </a:blip>
          <a:srcRect l="3274" t="6287" r="1445" b="3826"/>
          <a:stretch/>
        </p:blipFill>
        <p:spPr>
          <a:xfrm>
            <a:off x="1197552" y="2057400"/>
            <a:ext cx="1910676" cy="1178043"/>
          </a:xfrm>
          <a:prstGeom prst="rect">
            <a:avLst/>
          </a:prstGeom>
        </p:spPr>
      </p:pic>
      <p:pic>
        <p:nvPicPr>
          <p:cNvPr id="7" name="Picture 6" descr="W7thS_179.jpg"/>
          <p:cNvPicPr>
            <a:picLocks noChangeAspect="1"/>
          </p:cNvPicPr>
          <p:nvPr/>
        </p:nvPicPr>
        <p:blipFill rotWithShape="1">
          <a:blip r:embed="rId5" cstate="print">
            <a:extLst>
              <a:ext uri="{28A0092B-C50C-407E-A947-70E740481C1C}">
                <a14:useLocalDpi xmlns:a14="http://schemas.microsoft.com/office/drawing/2010/main" val="0"/>
              </a:ext>
            </a:extLst>
          </a:blip>
          <a:srcRect l="16256" t="10404" r="9997" b="8898"/>
          <a:stretch/>
        </p:blipFill>
        <p:spPr>
          <a:xfrm>
            <a:off x="483313" y="2062229"/>
            <a:ext cx="709409" cy="1166402"/>
          </a:xfrm>
          <a:prstGeom prst="rect">
            <a:avLst/>
          </a:prstGeom>
          <a:ln>
            <a:solidFill>
              <a:schemeClr val="bg1"/>
            </a:solidFill>
          </a:ln>
        </p:spPr>
      </p:pic>
    </p:spTree>
    <p:extLst>
      <p:ext uri="{BB962C8B-B14F-4D97-AF65-F5344CB8AC3E}">
        <p14:creationId xmlns:p14="http://schemas.microsoft.com/office/powerpoint/2010/main" val="899375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Decked Slab Beams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10</a:t>
            </a:fld>
            <a:endParaRPr lang="en-US" dirty="0"/>
          </a:p>
        </p:txBody>
      </p:sp>
      <p:pic>
        <p:nvPicPr>
          <p:cNvPr id="6" name="Picture 2" descr="T:\BRG_FOP\CM\Staff\BETTIS\Presentations\Expanding the Use of Precast Concrete\Photos\decked slab be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095" y="689797"/>
            <a:ext cx="3581400" cy="2380035"/>
          </a:xfrm>
          <a:prstGeom prst="rect">
            <a:avLst/>
          </a:prstGeom>
          <a:noFill/>
          <a:extLst>
            <a:ext uri="{909E8E84-426E-40DD-AFC4-6F175D3DCCD1}">
              <a14:hiddenFill xmlns:a14="http://schemas.microsoft.com/office/drawing/2010/main">
                <a:solidFill>
                  <a:srgbClr val="FFFFFF"/>
                </a:solidFill>
              </a14:hiddenFill>
            </a:ext>
          </a:extLst>
        </p:spPr>
      </p:pic>
      <p:pic>
        <p:nvPicPr>
          <p:cNvPr id="156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689797"/>
            <a:ext cx="3356162" cy="268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363517"/>
            <a:ext cx="3581400" cy="286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0649" y="3542729"/>
            <a:ext cx="3356162" cy="2683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772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Decked Slab Beams: 6 – 10 Day Construction Projects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11</a:t>
            </a:fld>
            <a:endParaRPr lang="en-US" dirty="0"/>
          </a:p>
        </p:txBody>
      </p:sp>
      <p:pic>
        <p:nvPicPr>
          <p:cNvPr id="4" name="Picture 2" descr="T:\BRG_FOP\CM\Staff\BETTIS\Presentations\Expanding the Use of Precast Concrete\Photos\Pictur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5798"/>
            <a:ext cx="7048500" cy="55317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4114800"/>
            <a:ext cx="1696386" cy="307777"/>
          </a:xfrm>
          <a:prstGeom prst="rect">
            <a:avLst/>
          </a:prstGeom>
        </p:spPr>
        <p:txBody>
          <a:bodyPr wrap="square">
            <a:spAutoFit/>
          </a:bodyPr>
          <a:lstStyle/>
          <a:p>
            <a:pPr algn="r"/>
            <a:r>
              <a:rPr lang="en-US" sz="1400" dirty="0" smtClean="0"/>
              <a:t>Precast Bent Cap</a:t>
            </a:r>
            <a:endParaRPr lang="en-US" sz="1400" dirty="0"/>
          </a:p>
        </p:txBody>
      </p:sp>
      <p:sp>
        <p:nvSpPr>
          <p:cNvPr id="6" name="Rectangle 5"/>
          <p:cNvSpPr/>
          <p:nvPr/>
        </p:nvSpPr>
        <p:spPr>
          <a:xfrm>
            <a:off x="307298" y="4996064"/>
            <a:ext cx="1467786" cy="307777"/>
          </a:xfrm>
          <a:prstGeom prst="rect">
            <a:avLst/>
          </a:prstGeom>
        </p:spPr>
        <p:txBody>
          <a:bodyPr wrap="square">
            <a:spAutoFit/>
          </a:bodyPr>
          <a:lstStyle/>
          <a:p>
            <a:pPr algn="r"/>
            <a:r>
              <a:rPr lang="en-US" sz="1400" dirty="0" smtClean="0"/>
              <a:t>Steel Piling</a:t>
            </a:r>
            <a:endParaRPr lang="en-US" sz="1400" dirty="0"/>
          </a:p>
        </p:txBody>
      </p:sp>
      <p:sp>
        <p:nvSpPr>
          <p:cNvPr id="7" name="Rectangle 6"/>
          <p:cNvSpPr/>
          <p:nvPr/>
        </p:nvSpPr>
        <p:spPr>
          <a:xfrm>
            <a:off x="66250" y="3533559"/>
            <a:ext cx="1696386" cy="307777"/>
          </a:xfrm>
          <a:prstGeom prst="rect">
            <a:avLst/>
          </a:prstGeom>
        </p:spPr>
        <p:txBody>
          <a:bodyPr wrap="square">
            <a:spAutoFit/>
          </a:bodyPr>
          <a:lstStyle/>
          <a:p>
            <a:pPr algn="r"/>
            <a:r>
              <a:rPr lang="en-US" sz="1400" dirty="0" smtClean="0"/>
              <a:t>Decked Slab Beams</a:t>
            </a:r>
            <a:endParaRPr lang="en-US" sz="1400" dirty="0"/>
          </a:p>
        </p:txBody>
      </p:sp>
      <p:sp>
        <p:nvSpPr>
          <p:cNvPr id="8" name="Rectangle 7"/>
          <p:cNvSpPr/>
          <p:nvPr/>
        </p:nvSpPr>
        <p:spPr>
          <a:xfrm>
            <a:off x="121214" y="2589311"/>
            <a:ext cx="1620186" cy="307777"/>
          </a:xfrm>
          <a:prstGeom prst="rect">
            <a:avLst/>
          </a:prstGeom>
        </p:spPr>
        <p:txBody>
          <a:bodyPr wrap="square">
            <a:spAutoFit/>
          </a:bodyPr>
          <a:lstStyle/>
          <a:p>
            <a:pPr algn="r"/>
            <a:r>
              <a:rPr lang="en-US" sz="1400" dirty="0" smtClean="0"/>
              <a:t>Precast Abutment</a:t>
            </a:r>
            <a:endParaRPr lang="en-US" sz="1400" dirty="0"/>
          </a:p>
        </p:txBody>
      </p:sp>
      <p:sp>
        <p:nvSpPr>
          <p:cNvPr id="3" name="Right Arrow 2"/>
          <p:cNvSpPr/>
          <p:nvPr/>
        </p:nvSpPr>
        <p:spPr>
          <a:xfrm rot="21064341">
            <a:off x="1767361" y="4919860"/>
            <a:ext cx="2420036" cy="12158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latin typeface="Arial" pitchFamily="34" charset="0"/>
              <a:cs typeface="Arial" pitchFamily="34" charset="0"/>
            </a:endParaRPr>
          </a:p>
        </p:txBody>
      </p:sp>
      <p:sp>
        <p:nvSpPr>
          <p:cNvPr id="10" name="Right Arrow 9"/>
          <p:cNvSpPr/>
          <p:nvPr/>
        </p:nvSpPr>
        <p:spPr>
          <a:xfrm rot="154283">
            <a:off x="1769127" y="4261845"/>
            <a:ext cx="1887059" cy="105346"/>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latin typeface="Arial" pitchFamily="34" charset="0"/>
              <a:cs typeface="Arial" pitchFamily="34" charset="0"/>
            </a:endParaRPr>
          </a:p>
        </p:txBody>
      </p:sp>
      <p:sp>
        <p:nvSpPr>
          <p:cNvPr id="11" name="Right Arrow 10"/>
          <p:cNvSpPr/>
          <p:nvPr/>
        </p:nvSpPr>
        <p:spPr>
          <a:xfrm rot="385905">
            <a:off x="1724715" y="3758690"/>
            <a:ext cx="2168201" cy="9156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latin typeface="Arial" pitchFamily="34" charset="0"/>
              <a:cs typeface="Arial" pitchFamily="34" charset="0"/>
            </a:endParaRPr>
          </a:p>
        </p:txBody>
      </p:sp>
      <p:sp>
        <p:nvSpPr>
          <p:cNvPr id="12" name="Right Arrow 11"/>
          <p:cNvSpPr/>
          <p:nvPr/>
        </p:nvSpPr>
        <p:spPr>
          <a:xfrm rot="1583506">
            <a:off x="1594380" y="3225136"/>
            <a:ext cx="2187435" cy="81160"/>
          </a:xfrm>
          <a:prstGeom prst="right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err="1" smtClean="0">
              <a:latin typeface="Arial" pitchFamily="34" charset="0"/>
              <a:cs typeface="Arial" pitchFamily="34" charset="0"/>
            </a:endParaRPr>
          </a:p>
        </p:txBody>
      </p:sp>
    </p:spTree>
    <p:extLst>
      <p:ext uri="{BB962C8B-B14F-4D97-AF65-F5344CB8AC3E}">
        <p14:creationId xmlns:p14="http://schemas.microsoft.com/office/powerpoint/2010/main" val="2494202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Width, Full Depth Panels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12</a:t>
            </a:fld>
            <a:endParaRPr lang="en-US" dirty="0"/>
          </a:p>
        </p:txBody>
      </p:sp>
      <p:pic>
        <p:nvPicPr>
          <p:cNvPr id="5" name="Picture 2" descr="T:\BRG_FOP\CM\Staff\BETTIS\Presentations\Expanding the Use of Precast Concrete\Photos\full-depth panels 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97" r="11336"/>
          <a:stretch/>
        </p:blipFill>
        <p:spPr bwMode="auto">
          <a:xfrm>
            <a:off x="284812" y="685800"/>
            <a:ext cx="3043003" cy="2686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BRG_FOP\CM\Staff\BETTIS\Presentations\Expanding the Use of Precast Concrete\Photos\full-depth panels 01.jpg"/>
          <p:cNvPicPr>
            <a:picLocks noChangeAspect="1" noChangeArrowheads="1"/>
          </p:cNvPicPr>
          <p:nvPr/>
        </p:nvPicPr>
        <p:blipFill rotWithShape="1">
          <a:blip r:embed="rId4">
            <a:extLst>
              <a:ext uri="{28A0092B-C50C-407E-A947-70E740481C1C}">
                <a14:useLocalDpi xmlns:a14="http://schemas.microsoft.com/office/drawing/2010/main" val="0"/>
              </a:ext>
            </a:extLst>
          </a:blip>
          <a:srcRect r="15452"/>
          <a:stretch/>
        </p:blipFill>
        <p:spPr bwMode="auto">
          <a:xfrm>
            <a:off x="284812" y="3505200"/>
            <a:ext cx="3043003" cy="2686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Moon Presentation\Cross_westchester\aerial4B.tif"/>
          <p:cNvPicPr>
            <a:picLocks noChangeAspect="1" noChangeArrowheads="1"/>
          </p:cNvPicPr>
          <p:nvPr/>
        </p:nvPicPr>
        <p:blipFill rotWithShape="1">
          <a:blip r:embed="rId5">
            <a:extLst>
              <a:ext uri="{28A0092B-C50C-407E-A947-70E740481C1C}">
                <a14:useLocalDpi xmlns:a14="http://schemas.microsoft.com/office/drawing/2010/main" val="0"/>
              </a:ext>
            </a:extLst>
          </a:blip>
          <a:srcRect t="19530" b="18716"/>
          <a:stretch/>
        </p:blipFill>
        <p:spPr bwMode="auto">
          <a:xfrm>
            <a:off x="3814697" y="3726305"/>
            <a:ext cx="5041992" cy="2437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Object 2"/>
          <p:cNvGraphicFramePr>
            <a:graphicFrameLocks noChangeAspect="1"/>
          </p:cNvGraphicFramePr>
          <p:nvPr>
            <p:extLst>
              <p:ext uri="{D42A27DB-BD31-4B8C-83A1-F6EECF244321}">
                <p14:modId xmlns:p14="http://schemas.microsoft.com/office/powerpoint/2010/main" val="1859930490"/>
              </p:ext>
            </p:extLst>
          </p:nvPr>
        </p:nvGraphicFramePr>
        <p:xfrm>
          <a:off x="3814697" y="685800"/>
          <a:ext cx="4114800" cy="2743200"/>
        </p:xfrm>
        <a:graphic>
          <a:graphicData uri="http://schemas.openxmlformats.org/presentationml/2006/ole">
            <mc:AlternateContent xmlns:mc="http://schemas.openxmlformats.org/markup-compatibility/2006">
              <mc:Choice xmlns:v="urn:schemas-microsoft-com:vml" Requires="v">
                <p:oleObj spid="_x0000_s152641" name="Drawing" r:id="rId6" imgW="9145123" imgH="6095087" progId="WPDraw30.Drawing">
                  <p:embed/>
                </p:oleObj>
              </mc:Choice>
              <mc:Fallback>
                <p:oleObj name="Drawing" r:id="rId6" imgW="9145123" imgH="6095087" progId="WPDraw30.Drawing">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4697" y="685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93107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76200"/>
            <a:ext cx="8353425" cy="461665"/>
          </a:xfrm>
        </p:spPr>
        <p:txBody>
          <a:bodyPr/>
          <a:lstStyle/>
          <a:p>
            <a:r>
              <a:rPr lang="en-US" dirty="0" smtClean="0"/>
              <a:t>Taking Precast to the Extreme – West 7</a:t>
            </a:r>
            <a:r>
              <a:rPr lang="en-US" baseline="30000" dirty="0" smtClean="0"/>
              <a:t>th</a:t>
            </a:r>
            <a:r>
              <a:rPr lang="en-US" dirty="0" smtClean="0"/>
              <a:t> Street</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5332" r="10136"/>
          <a:stretch/>
        </p:blipFill>
        <p:spPr>
          <a:xfrm>
            <a:off x="36526" y="640497"/>
            <a:ext cx="5852160" cy="5562600"/>
          </a:xfrm>
        </p:spPr>
      </p:pic>
      <p:sp>
        <p:nvSpPr>
          <p:cNvPr id="6" name="TextBox 5"/>
          <p:cNvSpPr txBox="1"/>
          <p:nvPr/>
        </p:nvSpPr>
        <p:spPr>
          <a:xfrm>
            <a:off x="6262914" y="1600199"/>
            <a:ext cx="1771319" cy="830997"/>
          </a:xfrm>
          <a:prstGeom prst="rect">
            <a:avLst/>
          </a:prstGeom>
          <a:noFill/>
        </p:spPr>
        <p:txBody>
          <a:bodyPr wrap="none" rtlCol="0">
            <a:spAutoFit/>
          </a:bodyPr>
          <a:lstStyle/>
          <a:p>
            <a:r>
              <a:rPr lang="en-US" sz="2400" dirty="0" smtClean="0"/>
              <a:t>102 Precast</a:t>
            </a:r>
          </a:p>
          <a:p>
            <a:r>
              <a:rPr lang="en-US" sz="2400" dirty="0" err="1" smtClean="0"/>
              <a:t>Floorbeams</a:t>
            </a:r>
            <a:endParaRPr lang="en-US" sz="2400" dirty="0" smtClean="0"/>
          </a:p>
        </p:txBody>
      </p:sp>
      <p:sp>
        <p:nvSpPr>
          <p:cNvPr id="7" name="TextBox 6"/>
          <p:cNvSpPr txBox="1"/>
          <p:nvPr/>
        </p:nvSpPr>
        <p:spPr>
          <a:xfrm>
            <a:off x="6262914" y="2514600"/>
            <a:ext cx="2374496" cy="830997"/>
          </a:xfrm>
          <a:prstGeom prst="rect">
            <a:avLst/>
          </a:prstGeom>
          <a:noFill/>
        </p:spPr>
        <p:txBody>
          <a:bodyPr wrap="none" rtlCol="0">
            <a:spAutoFit/>
          </a:bodyPr>
          <a:lstStyle/>
          <a:p>
            <a:r>
              <a:rPr lang="en-US" sz="2400" dirty="0" smtClean="0"/>
              <a:t>3744 Precast</a:t>
            </a:r>
          </a:p>
          <a:p>
            <a:r>
              <a:rPr lang="en-US" sz="2400" dirty="0" smtClean="0"/>
              <a:t>Sub-Deck Panels</a:t>
            </a:r>
          </a:p>
        </p:txBody>
      </p:sp>
      <p:sp>
        <p:nvSpPr>
          <p:cNvPr id="8" name="TextBox 7"/>
          <p:cNvSpPr txBox="1"/>
          <p:nvPr/>
        </p:nvSpPr>
        <p:spPr>
          <a:xfrm>
            <a:off x="6262914" y="3421797"/>
            <a:ext cx="2489721" cy="830997"/>
          </a:xfrm>
          <a:prstGeom prst="rect">
            <a:avLst/>
          </a:prstGeom>
          <a:noFill/>
        </p:spPr>
        <p:txBody>
          <a:bodyPr wrap="none" rtlCol="0">
            <a:spAutoFit/>
          </a:bodyPr>
          <a:lstStyle/>
          <a:p>
            <a:r>
              <a:rPr lang="en-US" sz="2400" dirty="0" smtClean="0"/>
              <a:t>Allowed </a:t>
            </a:r>
            <a:r>
              <a:rPr lang="en-US" sz="2400" dirty="0" smtClean="0"/>
              <a:t>5 </a:t>
            </a:r>
            <a:r>
              <a:rPr lang="en-US" sz="2400" dirty="0" smtClean="0"/>
              <a:t>Months</a:t>
            </a:r>
          </a:p>
          <a:p>
            <a:r>
              <a:rPr lang="en-US" sz="2400" dirty="0" smtClean="0"/>
              <a:t>of  Total Closure</a:t>
            </a:r>
          </a:p>
        </p:txBody>
      </p:sp>
      <p:sp>
        <p:nvSpPr>
          <p:cNvPr id="9" name="TextBox 8"/>
          <p:cNvSpPr txBox="1"/>
          <p:nvPr/>
        </p:nvSpPr>
        <p:spPr>
          <a:xfrm>
            <a:off x="6262914" y="4343400"/>
            <a:ext cx="2426946" cy="830997"/>
          </a:xfrm>
          <a:prstGeom prst="rect">
            <a:avLst/>
          </a:prstGeom>
          <a:noFill/>
        </p:spPr>
        <p:txBody>
          <a:bodyPr wrap="none" rtlCol="0">
            <a:spAutoFit/>
          </a:bodyPr>
          <a:lstStyle/>
          <a:p>
            <a:r>
              <a:rPr lang="en-US" sz="2400" dirty="0" smtClean="0"/>
              <a:t>Finished </a:t>
            </a:r>
            <a:r>
              <a:rPr lang="en-US" sz="2400" dirty="0" smtClean="0"/>
              <a:t>26 </a:t>
            </a:r>
            <a:r>
              <a:rPr lang="en-US" sz="2400" dirty="0" smtClean="0"/>
              <a:t>Days</a:t>
            </a:r>
          </a:p>
          <a:p>
            <a:r>
              <a:rPr lang="en-US" sz="2400" dirty="0" smtClean="0"/>
              <a:t>Early</a:t>
            </a:r>
          </a:p>
        </p:txBody>
      </p:sp>
      <p:sp>
        <p:nvSpPr>
          <p:cNvPr id="12" name="TextBox 11"/>
          <p:cNvSpPr txBox="1"/>
          <p:nvPr/>
        </p:nvSpPr>
        <p:spPr>
          <a:xfrm>
            <a:off x="6262914" y="838200"/>
            <a:ext cx="2090572" cy="830997"/>
          </a:xfrm>
          <a:prstGeom prst="rect">
            <a:avLst/>
          </a:prstGeom>
          <a:noFill/>
        </p:spPr>
        <p:txBody>
          <a:bodyPr wrap="none" rtlCol="0">
            <a:spAutoFit/>
          </a:bodyPr>
          <a:lstStyle/>
          <a:p>
            <a:r>
              <a:rPr lang="en-US" sz="2400" dirty="0" smtClean="0"/>
              <a:t>12 Precast</a:t>
            </a:r>
          </a:p>
          <a:p>
            <a:r>
              <a:rPr lang="en-US" sz="2400" dirty="0" smtClean="0"/>
              <a:t>Arch Members</a:t>
            </a:r>
          </a:p>
        </p:txBody>
      </p:sp>
    </p:spTree>
    <p:extLst>
      <p:ext uri="{BB962C8B-B14F-4D97-AF65-F5344CB8AC3E}">
        <p14:creationId xmlns:p14="http://schemas.microsoft.com/office/powerpoint/2010/main" val="3844834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Prestressed Bent or Abutment Designs SOP</a:t>
            </a:r>
            <a:endParaRPr lang="en-US" dirty="0"/>
          </a:p>
        </p:txBody>
      </p:sp>
      <p:sp>
        <p:nvSpPr>
          <p:cNvPr id="3" name="Content Placeholder 2"/>
          <p:cNvSpPr>
            <a:spLocks noGrp="1"/>
          </p:cNvSpPr>
          <p:nvPr>
            <p:ph idx="1"/>
          </p:nvPr>
        </p:nvSpPr>
        <p:spPr>
          <a:xfrm>
            <a:off x="333375" y="1066800"/>
            <a:ext cx="4391025" cy="5181600"/>
          </a:xfrm>
        </p:spPr>
        <p:txBody>
          <a:bodyPr/>
          <a:lstStyle/>
          <a:p>
            <a:r>
              <a:rPr lang="en-US" dirty="0" smtClean="0"/>
              <a:t>There is increasing interest in utilizing prefabricated elements in all facets of bridge design and construction.</a:t>
            </a:r>
          </a:p>
          <a:p>
            <a:r>
              <a:rPr lang="en-US" dirty="0" smtClean="0"/>
              <a:t>Precast Alternate no included in the plans.</a:t>
            </a:r>
          </a:p>
          <a:p>
            <a:r>
              <a:rPr lang="en-US" dirty="0" smtClean="0"/>
              <a:t>Developed a Standardized Method to allow Contractors to propose alternate to Cast-in-Place (CIP) Construction</a:t>
            </a:r>
          </a:p>
          <a:p>
            <a:r>
              <a:rPr lang="en-US" dirty="0">
                <a:hlinkClick r:id="rId2"/>
              </a:rPr>
              <a:t>http://</a:t>
            </a:r>
            <a:r>
              <a:rPr lang="en-US" dirty="0" smtClean="0">
                <a:hlinkClick r:id="rId2"/>
              </a:rPr>
              <a:t>ftp.dot.state.tx.us/pub/txdot-info/brg/design/alt-prestressed-bent-abutment.pdf</a:t>
            </a:r>
            <a:endParaRPr lang="en-US" dirty="0" smtClean="0"/>
          </a:p>
          <a:p>
            <a:endParaRPr lang="en-US" dirty="0" smtClean="0"/>
          </a:p>
          <a:p>
            <a:endParaRPr lang="en-US" dirty="0" smtClean="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14</a:t>
            </a:fld>
            <a:endParaRPr lang="en-US" dirty="0"/>
          </a:p>
        </p:txBody>
      </p:sp>
      <p:pic>
        <p:nvPicPr>
          <p:cNvPr id="5" name="Picture 4" descr="P73001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812800"/>
            <a:ext cx="4076700" cy="543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386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Prestressed Bent or Abutment Designs SOP</a:t>
            </a:r>
            <a:endParaRPr lang="en-US" dirty="0"/>
          </a:p>
        </p:txBody>
      </p:sp>
      <p:sp>
        <p:nvSpPr>
          <p:cNvPr id="3" name="Content Placeholder 2"/>
          <p:cNvSpPr>
            <a:spLocks noGrp="1"/>
          </p:cNvSpPr>
          <p:nvPr>
            <p:ph idx="1"/>
          </p:nvPr>
        </p:nvSpPr>
        <p:spPr>
          <a:xfrm>
            <a:off x="304800" y="914400"/>
            <a:ext cx="8505825" cy="5181600"/>
          </a:xfrm>
        </p:spPr>
        <p:txBody>
          <a:bodyPr/>
          <a:lstStyle/>
          <a:p>
            <a:r>
              <a:rPr lang="en-US" dirty="0" smtClean="0"/>
              <a:t>Step 1: Contractor submits request to District for alternate design concept, including justification for the benefit to TxDOT.</a:t>
            </a:r>
          </a:p>
          <a:p>
            <a:r>
              <a:rPr lang="en-US" dirty="0" smtClean="0"/>
              <a:t>Step 2: If request is approved, Contractor develops alternate design package (plans and design calculations).</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15</a:t>
            </a:fld>
            <a:endParaRPr lang="en-US" dirty="0"/>
          </a:p>
        </p:txBody>
      </p:sp>
      <p:pic>
        <p:nvPicPr>
          <p:cNvPr id="6" name="Picture 5" descr="100_340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281" b="16367"/>
          <a:stretch/>
        </p:blipFill>
        <p:spPr bwMode="auto">
          <a:xfrm>
            <a:off x="1142999" y="2514600"/>
            <a:ext cx="6705341" cy="373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250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Prestressed Bent or Abutment Designs SOP</a:t>
            </a:r>
            <a:endParaRPr lang="en-US" dirty="0"/>
          </a:p>
        </p:txBody>
      </p:sp>
      <p:sp>
        <p:nvSpPr>
          <p:cNvPr id="3" name="Content Placeholder 2"/>
          <p:cNvSpPr>
            <a:spLocks noGrp="1"/>
          </p:cNvSpPr>
          <p:nvPr>
            <p:ph idx="1"/>
          </p:nvPr>
        </p:nvSpPr>
        <p:spPr>
          <a:xfrm>
            <a:off x="304800" y="990600"/>
            <a:ext cx="8505825" cy="5181600"/>
          </a:xfrm>
        </p:spPr>
        <p:txBody>
          <a:bodyPr/>
          <a:lstStyle/>
          <a:p>
            <a:r>
              <a:rPr lang="en-US" dirty="0" smtClean="0"/>
              <a:t>Step 3: TxDOT Project Manager sends request for approval to the original Engineer of Record.</a:t>
            </a:r>
          </a:p>
          <a:p>
            <a:pPr lvl="1"/>
            <a:r>
              <a:rPr lang="en-US" dirty="0" smtClean="0"/>
              <a:t>If a consultant, review is paid for under the Construction Phase Services.</a:t>
            </a:r>
          </a:p>
          <a:p>
            <a:pPr lvl="1"/>
            <a:r>
              <a:rPr lang="en-US" dirty="0" smtClean="0"/>
              <a:t>If contract does not include Construction Phase Services, TxDOT Bridge Division will review.</a:t>
            </a:r>
          </a:p>
          <a:p>
            <a:r>
              <a:rPr lang="en-US" dirty="0" smtClean="0"/>
              <a:t>Step 4: Reviewer stamps the plans. If marked “Return for Corrections” then the submittal process starts again.</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16</a:t>
            </a:fld>
            <a:endParaRPr lang="en-US" dirty="0"/>
          </a:p>
        </p:txBody>
      </p:sp>
      <p:pic>
        <p:nvPicPr>
          <p:cNvPr id="6" name="Picture 5" descr="DSC00737"/>
          <p:cNvPicPr>
            <a:picLocks noChangeAspect="1" noChangeArrowheads="1"/>
          </p:cNvPicPr>
          <p:nvPr/>
        </p:nvPicPr>
        <p:blipFill rotWithShape="1">
          <a:blip r:embed="rId2">
            <a:extLst>
              <a:ext uri="{28A0092B-C50C-407E-A947-70E740481C1C}">
                <a14:useLocalDpi xmlns:a14="http://schemas.microsoft.com/office/drawing/2010/main" val="0"/>
              </a:ext>
            </a:extLst>
          </a:blip>
          <a:srcRect t="29672" r="1818" b="21556"/>
          <a:stretch/>
        </p:blipFill>
        <p:spPr bwMode="auto">
          <a:xfrm>
            <a:off x="1219200" y="3791993"/>
            <a:ext cx="6504709" cy="242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373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Prestressed Bent or Abutment Designs SOP</a:t>
            </a:r>
            <a:endParaRPr lang="en-US" dirty="0"/>
          </a:p>
        </p:txBody>
      </p:sp>
      <p:sp>
        <p:nvSpPr>
          <p:cNvPr id="3" name="Content Placeholder 2"/>
          <p:cNvSpPr>
            <a:spLocks noGrp="1"/>
          </p:cNvSpPr>
          <p:nvPr>
            <p:ph idx="1"/>
          </p:nvPr>
        </p:nvSpPr>
        <p:spPr>
          <a:xfrm>
            <a:off x="333375" y="1066800"/>
            <a:ext cx="3629025" cy="5181600"/>
          </a:xfrm>
        </p:spPr>
        <p:txBody>
          <a:bodyPr/>
          <a:lstStyle/>
          <a:p>
            <a:r>
              <a:rPr lang="en-US" dirty="0" smtClean="0"/>
              <a:t>Step 5: If approved, TxDOT notifies Contractor. Alternate plans are filed with contract plans so the as-</a:t>
            </a:r>
            <a:r>
              <a:rPr lang="en-US" dirty="0" err="1" smtClean="0"/>
              <a:t>builts</a:t>
            </a:r>
            <a:r>
              <a:rPr lang="en-US" dirty="0" smtClean="0"/>
              <a:t> are accurate. </a:t>
            </a:r>
          </a:p>
          <a:p>
            <a:r>
              <a:rPr lang="en-US" dirty="0" smtClean="0"/>
              <a:t>Step 6: Contractor submits shop plans. TxDOT District PM forwards to the appropriate party for review.</a:t>
            </a:r>
          </a:p>
          <a:p>
            <a:r>
              <a:rPr lang="en-US" dirty="0" smtClean="0"/>
              <a:t>Step 7: Prestressed bents are fabricated and erected, and everyone rejoices.</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17</a:t>
            </a:fld>
            <a:endParaRPr lang="en-US"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5000" contrast="27000"/>
                    </a14:imgEffect>
                  </a14:imgLayer>
                </a14:imgProps>
              </a:ext>
              <a:ext uri="{28A0092B-C50C-407E-A947-70E740481C1C}">
                <a14:useLocalDpi xmlns:a14="http://schemas.microsoft.com/office/drawing/2010/main" val="0"/>
              </a:ext>
            </a:extLst>
          </a:blip>
          <a:srcRect l="12100" r="21771"/>
          <a:stretch/>
        </p:blipFill>
        <p:spPr>
          <a:xfrm>
            <a:off x="4224043" y="777240"/>
            <a:ext cx="4677196" cy="5303520"/>
          </a:xfrm>
          <a:prstGeom prst="rect">
            <a:avLst/>
          </a:prstGeom>
        </p:spPr>
      </p:pic>
    </p:spTree>
    <p:extLst>
      <p:ext uri="{BB962C8B-B14F-4D97-AF65-F5344CB8AC3E}">
        <p14:creationId xmlns:p14="http://schemas.microsoft.com/office/powerpoint/2010/main" val="22521884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Units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18</a:t>
            </a:fld>
            <a:endParaRPr lang="en-US" dirty="0"/>
          </a:p>
        </p:txBody>
      </p:sp>
      <p:pic>
        <p:nvPicPr>
          <p:cNvPr id="5" name="Picture 4" descr="D:\Moon Presentation\Inverset\LIE_invers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7494" y="609600"/>
            <a:ext cx="3984934"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Y:\hardee\95\DCP_00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724111"/>
            <a:ext cx="3984934" cy="2513415"/>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52400" y="722055"/>
            <a:ext cx="4572000" cy="3016210"/>
          </a:xfrm>
          <a:prstGeom prst="rect">
            <a:avLst/>
          </a:prstGeom>
        </p:spPr>
        <p:txBody>
          <a:bodyPr>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Construct sections of bridge off site.</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Close road fully or partially. Demo in phases, and bring in sections.</a:t>
            </a: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Splice it all together.</a:t>
            </a: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WAC used on SH6 over IH35</a:t>
            </a:r>
          </a:p>
          <a:p>
            <a:pPr marL="687388" lvl="1"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Precast/</a:t>
            </a:r>
            <a:r>
              <a:rPr lang="en-US" sz="2000" dirty="0" err="1" smtClean="0">
                <a:solidFill>
                  <a:prstClr val="black"/>
                </a:solidFill>
                <a:latin typeface="Franklin Gothic Book" pitchFamily="34" charset="0"/>
              </a:rPr>
              <a:t>Pretopped</a:t>
            </a:r>
            <a:r>
              <a:rPr lang="en-US" sz="2000" dirty="0" smtClean="0">
                <a:solidFill>
                  <a:prstClr val="black"/>
                </a:solidFill>
                <a:latin typeface="Franklin Gothic Book" pitchFamily="34" charset="0"/>
              </a:rPr>
              <a:t> U-Beams</a:t>
            </a:r>
          </a:p>
          <a:p>
            <a:pPr marL="687388" lvl="1"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Cast offsite to match cross-slope</a:t>
            </a:r>
            <a:endParaRPr lang="en-US" sz="2000" dirty="0">
              <a:solidFill>
                <a:prstClr val="black"/>
              </a:solidFill>
              <a:latin typeface="Franklin Gothic Book" pitchFamily="34" charset="0"/>
            </a:endParaRPr>
          </a:p>
        </p:txBody>
      </p:sp>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772" b="22677"/>
          <a:stretch/>
        </p:blipFill>
        <p:spPr bwMode="auto">
          <a:xfrm>
            <a:off x="4849265" y="3362204"/>
            <a:ext cx="4046540" cy="28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321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Modular </a:t>
            </a:r>
            <a:r>
              <a:rPr lang="en-US" dirty="0" smtClean="0"/>
              <a:t>Units – </a:t>
            </a:r>
            <a:r>
              <a:rPr lang="en-US" dirty="0"/>
              <a:t>West Dallas St. in Houston</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19</a:t>
            </a:fld>
            <a:endParaRPr lang="en-US" dirty="0"/>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01" y="990600"/>
            <a:ext cx="4316999" cy="230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68429"/>
            <a:ext cx="4411301" cy="233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46" y="3581400"/>
            <a:ext cx="4411302" cy="231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0" y="3657600"/>
            <a:ext cx="4411301" cy="2308324"/>
          </a:xfrm>
          <a:prstGeom prst="rect">
            <a:avLst/>
          </a:prstGeom>
          <a:noFill/>
        </p:spPr>
        <p:txBody>
          <a:bodyPr wrap="square" rtlCol="0">
            <a:spAutoFit/>
          </a:bodyPr>
          <a:lstStyle/>
          <a:p>
            <a:r>
              <a:rPr lang="en-US" sz="1600" b="1" dirty="0" smtClean="0"/>
              <a:t>Time Line:</a:t>
            </a:r>
          </a:p>
          <a:p>
            <a:pPr marL="171450" indent="-171450">
              <a:buFontTx/>
              <a:buChar char="-"/>
            </a:pPr>
            <a:r>
              <a:rPr lang="en-US" sz="1600" dirty="0" smtClean="0"/>
              <a:t>09/02/2016: Damaged and Closed</a:t>
            </a:r>
          </a:p>
          <a:p>
            <a:pPr marL="171450" indent="-171450">
              <a:buFontTx/>
              <a:buChar char="-"/>
            </a:pPr>
            <a:r>
              <a:rPr lang="en-US" sz="1600" dirty="0" smtClean="0"/>
              <a:t>11/04/2016 (Weekend): Bridge Demolition</a:t>
            </a:r>
          </a:p>
          <a:p>
            <a:pPr marL="171450" indent="-171450">
              <a:buFontTx/>
              <a:buChar char="-"/>
            </a:pPr>
            <a:r>
              <a:rPr lang="en-US" sz="1600" dirty="0" smtClean="0"/>
              <a:t>11/08/2016 (Weekend): Steel Modules Erected</a:t>
            </a:r>
          </a:p>
          <a:p>
            <a:pPr marL="171450" indent="-171450">
              <a:buFontTx/>
              <a:buChar char="-"/>
            </a:pPr>
            <a:r>
              <a:rPr lang="en-US" sz="1600" dirty="0" smtClean="0"/>
              <a:t>12/05/2016 (Night): Deck Placement</a:t>
            </a:r>
          </a:p>
          <a:p>
            <a:pPr marL="171450" indent="-171450">
              <a:buFontTx/>
              <a:buChar char="-"/>
            </a:pPr>
            <a:r>
              <a:rPr lang="en-US" sz="1600" dirty="0" smtClean="0"/>
              <a:t>12/09/2016 (Weekend): Overhang form removal &amp; misc.</a:t>
            </a:r>
          </a:p>
          <a:p>
            <a:pPr marL="171450" indent="-171450">
              <a:buFontTx/>
              <a:buChar char="-"/>
            </a:pPr>
            <a:r>
              <a:rPr lang="en-US" sz="1600" dirty="0" smtClean="0"/>
              <a:t>12/16/2016: Bridge Reopened </a:t>
            </a:r>
          </a:p>
        </p:txBody>
      </p:sp>
    </p:spTree>
    <p:extLst>
      <p:ext uri="{BB962C8B-B14F-4D97-AF65-F5344CB8AC3E}">
        <p14:creationId xmlns:p14="http://schemas.microsoft.com/office/powerpoint/2010/main" val="8089679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2169" name="think-cell Slide" r:id="rId23" imgW="0" imgH="0" progId="">
                  <p:embed/>
                </p:oleObj>
              </mc:Choice>
              <mc:Fallback>
                <p:oleObj name="think-cell Slide" r:id="rId23" imgW="0" imgH="0" progId="">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Isosceles Triangle 31"/>
          <p:cNvSpPr/>
          <p:nvPr/>
        </p:nvSpPr>
        <p:spPr>
          <a:xfrm rot="10800000">
            <a:off x="341312" y="1265342"/>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5" name="Title 4"/>
          <p:cNvSpPr>
            <a:spLocks noGrp="1"/>
          </p:cNvSpPr>
          <p:nvPr>
            <p:ph type="title"/>
            <p:custDataLst>
              <p:tags r:id="rId3"/>
            </p:custDataLst>
          </p:nvPr>
        </p:nvSpPr>
        <p:spPr>
          <a:xfrm>
            <a:off x="301752" y="73152"/>
            <a:ext cx="8353425" cy="461665"/>
          </a:xfrm>
        </p:spPr>
        <p:txBody>
          <a:bodyPr/>
          <a:lstStyle/>
          <a:p>
            <a:r>
              <a:rPr lang="en-US" dirty="0" smtClean="0"/>
              <a:t>Outline (ABC – “Accelerated Bridge Construction”):</a:t>
            </a:r>
            <a:endParaRPr lang="en-US" dirty="0"/>
          </a:p>
        </p:txBody>
      </p:sp>
      <p:sp>
        <p:nvSpPr>
          <p:cNvPr id="4" name="Slide Number Placeholder 3"/>
          <p:cNvSpPr>
            <a:spLocks noGrp="1"/>
          </p:cNvSpPr>
          <p:nvPr>
            <p:ph type="sldNum" sz="quarter" idx="4"/>
            <p:custDataLst>
              <p:tags r:id="rId4"/>
            </p:custDataLst>
          </p:nvPr>
        </p:nvSpPr>
        <p:spPr/>
        <p:txBody>
          <a:bodyPr/>
          <a:lstStyle/>
          <a:p>
            <a:pPr lvl="1"/>
            <a:fld id="{126B356D-DBE9-445A-9C43-3D3F41468F04}" type="slidenum">
              <a:rPr lang="en-US" smtClean="0"/>
              <a:pPr lvl="1"/>
              <a:t>2</a:t>
            </a:fld>
            <a:endParaRPr lang="en-US" dirty="0"/>
          </a:p>
        </p:txBody>
      </p:sp>
      <p:sp>
        <p:nvSpPr>
          <p:cNvPr id="9" name="Rectangle 8"/>
          <p:cNvSpPr/>
          <p:nvPr>
            <p:custDataLst>
              <p:tags r:id="rId5"/>
            </p:custDataLst>
          </p:nvPr>
        </p:nvSpPr>
        <p:spPr bwMode="auto">
          <a:xfrm rot="10800000" flipH="1" flipV="1">
            <a:off x="479611" y="795552"/>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Definition – with examples of rapid bridge construction</a:t>
            </a:r>
            <a:endParaRPr lang="en-US" dirty="0">
              <a:solidFill>
                <a:prstClr val="black"/>
              </a:solidFill>
              <a:latin typeface="Franklin Gothic Book" pitchFamily="34" charset="0"/>
            </a:endParaRPr>
          </a:p>
        </p:txBody>
      </p:sp>
      <p:sp>
        <p:nvSpPr>
          <p:cNvPr id="47" name="Rectangle 46"/>
          <p:cNvSpPr/>
          <p:nvPr>
            <p:custDataLst>
              <p:tags r:id="rId6"/>
            </p:custDataLst>
          </p:nvPr>
        </p:nvSpPr>
        <p:spPr bwMode="auto">
          <a:xfrm rot="10800000" flipH="1" flipV="1">
            <a:off x="479611" y="2127153"/>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Modular Units</a:t>
            </a:r>
          </a:p>
        </p:txBody>
      </p:sp>
      <p:sp>
        <p:nvSpPr>
          <p:cNvPr id="56" name="Rectangle 55"/>
          <p:cNvSpPr/>
          <p:nvPr>
            <p:custDataLst>
              <p:tags r:id="rId7"/>
            </p:custDataLst>
          </p:nvPr>
        </p:nvSpPr>
        <p:spPr bwMode="auto">
          <a:xfrm rot="10800000" flipH="1" flipV="1">
            <a:off x="479611" y="2794168"/>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Lateral Slide-in Bridge Construction</a:t>
            </a:r>
          </a:p>
        </p:txBody>
      </p:sp>
      <p:sp>
        <p:nvSpPr>
          <p:cNvPr id="62" name="Rectangle 61"/>
          <p:cNvSpPr/>
          <p:nvPr>
            <p:custDataLst>
              <p:tags r:id="rId8"/>
            </p:custDataLst>
          </p:nvPr>
        </p:nvSpPr>
        <p:spPr bwMode="auto">
          <a:xfrm rot="10800000" flipH="1" flipV="1">
            <a:off x="479611" y="3461183"/>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Self Propelled Modular Transporters (SPMTS)</a:t>
            </a:r>
          </a:p>
        </p:txBody>
      </p:sp>
      <p:sp>
        <p:nvSpPr>
          <p:cNvPr id="10" name="Freeform 12"/>
          <p:cNvSpPr>
            <a:spLocks/>
          </p:cNvSpPr>
          <p:nvPr>
            <p:custDataLst>
              <p:tags r:id="rId9"/>
            </p:custDataLst>
          </p:nvPr>
        </p:nvSpPr>
        <p:spPr bwMode="auto">
          <a:xfrm rot="10800000" flipH="1" flipV="1">
            <a:off x="333376" y="795552"/>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1</a:t>
            </a:r>
          </a:p>
        </p:txBody>
      </p:sp>
      <p:sp>
        <p:nvSpPr>
          <p:cNvPr id="66" name="Freeform 12"/>
          <p:cNvSpPr>
            <a:spLocks/>
          </p:cNvSpPr>
          <p:nvPr>
            <p:custDataLst>
              <p:tags r:id="rId10"/>
            </p:custDataLst>
          </p:nvPr>
        </p:nvSpPr>
        <p:spPr bwMode="auto">
          <a:xfrm rot="10800000" flipH="1" flipV="1">
            <a:off x="333376" y="2127153"/>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3</a:t>
            </a:r>
            <a:endParaRPr lang="en-US" b="1" dirty="0">
              <a:solidFill>
                <a:prstClr val="white"/>
              </a:solidFill>
              <a:latin typeface="Franklin Gothic Book" pitchFamily="34" charset="0"/>
            </a:endParaRPr>
          </a:p>
        </p:txBody>
      </p:sp>
      <p:sp>
        <p:nvSpPr>
          <p:cNvPr id="67" name="Freeform 12"/>
          <p:cNvSpPr>
            <a:spLocks/>
          </p:cNvSpPr>
          <p:nvPr>
            <p:custDataLst>
              <p:tags r:id="rId11"/>
            </p:custDataLst>
          </p:nvPr>
        </p:nvSpPr>
        <p:spPr bwMode="auto">
          <a:xfrm rot="10800000" flipH="1" flipV="1">
            <a:off x="333375" y="2794168"/>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4</a:t>
            </a:r>
            <a:endParaRPr lang="en-US" b="1" dirty="0">
              <a:solidFill>
                <a:prstClr val="white"/>
              </a:solidFill>
              <a:latin typeface="Franklin Gothic Book" pitchFamily="34" charset="0"/>
            </a:endParaRPr>
          </a:p>
        </p:txBody>
      </p:sp>
      <p:sp>
        <p:nvSpPr>
          <p:cNvPr id="68" name="Freeform 12"/>
          <p:cNvSpPr>
            <a:spLocks/>
          </p:cNvSpPr>
          <p:nvPr>
            <p:custDataLst>
              <p:tags r:id="rId12"/>
            </p:custDataLst>
          </p:nvPr>
        </p:nvSpPr>
        <p:spPr bwMode="auto">
          <a:xfrm rot="10800000" flipH="1" flipV="1">
            <a:off x="333375" y="3461183"/>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a:solidFill>
                  <a:prstClr val="white"/>
                </a:solidFill>
                <a:latin typeface="Franklin Gothic Book" pitchFamily="34" charset="0"/>
              </a:rPr>
              <a:t>5</a:t>
            </a:r>
          </a:p>
        </p:txBody>
      </p:sp>
      <p:sp>
        <p:nvSpPr>
          <p:cNvPr id="33" name="Isosceles Triangle 32"/>
          <p:cNvSpPr/>
          <p:nvPr/>
        </p:nvSpPr>
        <p:spPr>
          <a:xfrm rot="10800000">
            <a:off x="341312" y="2603822"/>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4" name="Isosceles Triangle 33"/>
          <p:cNvSpPr/>
          <p:nvPr/>
        </p:nvSpPr>
        <p:spPr>
          <a:xfrm rot="10800000">
            <a:off x="341312" y="3259142"/>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5" name="Isosceles Triangle 34"/>
          <p:cNvSpPr/>
          <p:nvPr/>
        </p:nvSpPr>
        <p:spPr>
          <a:xfrm rot="10800000">
            <a:off x="341312" y="3937322"/>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17" name="Rectangle 16"/>
          <p:cNvSpPr/>
          <p:nvPr>
            <p:custDataLst>
              <p:tags r:id="rId13"/>
            </p:custDataLst>
          </p:nvPr>
        </p:nvSpPr>
        <p:spPr bwMode="auto">
          <a:xfrm rot="10800000" flipH="1" flipV="1">
            <a:off x="504124" y="4772062"/>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Post Construction </a:t>
            </a:r>
            <a:endParaRPr lang="en-US" dirty="0">
              <a:solidFill>
                <a:prstClr val="black"/>
              </a:solidFill>
              <a:latin typeface="Franklin Gothic Book" pitchFamily="34" charset="0"/>
            </a:endParaRPr>
          </a:p>
        </p:txBody>
      </p:sp>
      <p:sp>
        <p:nvSpPr>
          <p:cNvPr id="18" name="Freeform 12"/>
          <p:cNvSpPr>
            <a:spLocks/>
          </p:cNvSpPr>
          <p:nvPr>
            <p:custDataLst>
              <p:tags r:id="rId14"/>
            </p:custDataLst>
          </p:nvPr>
        </p:nvSpPr>
        <p:spPr bwMode="auto">
          <a:xfrm rot="10800000" flipH="1" flipV="1">
            <a:off x="329102" y="4808023"/>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a:solidFill>
                  <a:prstClr val="white"/>
                </a:solidFill>
                <a:latin typeface="Franklin Gothic Book" pitchFamily="34" charset="0"/>
              </a:rPr>
              <a:t>7</a:t>
            </a:r>
          </a:p>
        </p:txBody>
      </p:sp>
      <p:sp>
        <p:nvSpPr>
          <p:cNvPr id="19" name="Rectangle 18"/>
          <p:cNvSpPr/>
          <p:nvPr>
            <p:custDataLst>
              <p:tags r:id="rId15"/>
            </p:custDataLst>
          </p:nvPr>
        </p:nvSpPr>
        <p:spPr bwMode="auto">
          <a:xfrm rot="10800000" flipH="1" flipV="1">
            <a:off x="475338" y="4110837"/>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Pre-Construction Considerations</a:t>
            </a:r>
            <a:endParaRPr lang="en-US" dirty="0">
              <a:solidFill>
                <a:prstClr val="black"/>
              </a:solidFill>
              <a:latin typeface="Franklin Gothic Book" pitchFamily="34" charset="0"/>
            </a:endParaRPr>
          </a:p>
        </p:txBody>
      </p:sp>
      <p:sp>
        <p:nvSpPr>
          <p:cNvPr id="20" name="Freeform 12"/>
          <p:cNvSpPr>
            <a:spLocks/>
          </p:cNvSpPr>
          <p:nvPr>
            <p:custDataLst>
              <p:tags r:id="rId16"/>
            </p:custDataLst>
          </p:nvPr>
        </p:nvSpPr>
        <p:spPr bwMode="auto">
          <a:xfrm rot="10800000" flipH="1" flipV="1">
            <a:off x="329102" y="4110837"/>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a:solidFill>
                  <a:prstClr val="white"/>
                </a:solidFill>
                <a:latin typeface="Franklin Gothic Book" pitchFamily="34" charset="0"/>
              </a:rPr>
              <a:t>6</a:t>
            </a:r>
          </a:p>
        </p:txBody>
      </p:sp>
      <p:sp>
        <p:nvSpPr>
          <p:cNvPr id="22" name="Isosceles Triangle 21"/>
          <p:cNvSpPr/>
          <p:nvPr/>
        </p:nvSpPr>
        <p:spPr>
          <a:xfrm rot="10800000">
            <a:off x="369191" y="5284162"/>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23" name="Isosceles Triangle 22"/>
          <p:cNvSpPr/>
          <p:nvPr/>
        </p:nvSpPr>
        <p:spPr>
          <a:xfrm rot="10800000">
            <a:off x="361253" y="4583893"/>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1" name="Rectangle 30"/>
          <p:cNvSpPr/>
          <p:nvPr>
            <p:custDataLst>
              <p:tags r:id="rId17"/>
            </p:custDataLst>
          </p:nvPr>
        </p:nvSpPr>
        <p:spPr bwMode="auto">
          <a:xfrm rot="10800000" flipH="1" flipV="1">
            <a:off x="502363" y="5421469"/>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a:solidFill>
                  <a:prstClr val="black"/>
                </a:solidFill>
                <a:latin typeface="Franklin Gothic Book" pitchFamily="34" charset="0"/>
              </a:rPr>
              <a:t>Self Propelled Modular Transporters (SPMTS)</a:t>
            </a:r>
          </a:p>
        </p:txBody>
      </p:sp>
      <p:sp>
        <p:nvSpPr>
          <p:cNvPr id="36" name="Freeform 12"/>
          <p:cNvSpPr>
            <a:spLocks/>
          </p:cNvSpPr>
          <p:nvPr>
            <p:custDataLst>
              <p:tags r:id="rId18"/>
            </p:custDataLst>
          </p:nvPr>
        </p:nvSpPr>
        <p:spPr bwMode="auto">
          <a:xfrm rot="10800000" flipH="1" flipV="1">
            <a:off x="320035" y="5455652"/>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a:solidFill>
                  <a:prstClr val="white"/>
                </a:solidFill>
                <a:latin typeface="Franklin Gothic Book" pitchFamily="34" charset="0"/>
              </a:rPr>
              <a:t>8</a:t>
            </a:r>
          </a:p>
        </p:txBody>
      </p:sp>
      <p:sp>
        <p:nvSpPr>
          <p:cNvPr id="37" name="Isosceles Triangle 36"/>
          <p:cNvSpPr/>
          <p:nvPr/>
        </p:nvSpPr>
        <p:spPr>
          <a:xfrm rot="10800000">
            <a:off x="320035" y="5940121"/>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29" name="Isosceles Triangle 28"/>
          <p:cNvSpPr/>
          <p:nvPr/>
        </p:nvSpPr>
        <p:spPr>
          <a:xfrm rot="10800000">
            <a:off x="365825" y="1917590"/>
            <a:ext cx="134932" cy="116682"/>
          </a:xfrm>
          <a:prstGeom prst="triangle">
            <a:avLst>
              <a:gd name="adj" fmla="val 0"/>
            </a:avLst>
          </a:prstGeom>
          <a:solidFill>
            <a:schemeClr val="accent3"/>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200" kern="1200" dirty="0" smtClean="0">
              <a:solidFill>
                <a:schemeClr val="lt1"/>
              </a:solidFill>
              <a:latin typeface="Arial" pitchFamily="34" charset="0"/>
              <a:ea typeface="+mn-ea"/>
              <a:cs typeface="Arial" pitchFamily="34" charset="0"/>
            </a:endParaRPr>
          </a:p>
        </p:txBody>
      </p:sp>
      <p:sp>
        <p:nvSpPr>
          <p:cNvPr id="30" name="Rectangle 29"/>
          <p:cNvSpPr/>
          <p:nvPr>
            <p:custDataLst>
              <p:tags r:id="rId19"/>
            </p:custDataLst>
          </p:nvPr>
        </p:nvSpPr>
        <p:spPr bwMode="auto">
          <a:xfrm rot="10800000" flipH="1" flipV="1">
            <a:off x="504124" y="1447800"/>
            <a:ext cx="7216589" cy="585216"/>
          </a:xfrm>
          <a:prstGeom prst="rect">
            <a:avLst/>
          </a:prstGeom>
          <a:gradFill flip="none" rotWithShape="1">
            <a:gsLst>
              <a:gs pos="0">
                <a:schemeClr val="bg1">
                  <a:lumMod val="95000"/>
                </a:schemeClr>
              </a:gs>
              <a:gs pos="100000">
                <a:schemeClr val="bg1">
                  <a:lumMod val="75000"/>
                  <a:alpha val="70000"/>
                </a:schemeClr>
              </a:gs>
            </a:gsLst>
            <a:lin ang="16200000" scaled="1"/>
            <a:tileRect/>
          </a:gradFill>
          <a:ln w="9525" cap="flat" cmpd="sng" algn="ctr">
            <a:noFill/>
            <a:prstDash val="solid"/>
            <a:round/>
            <a:headEnd type="none" w="med" len="med"/>
            <a:tailEnd type="none" w="med" len="med"/>
          </a:ln>
          <a:effectLst/>
          <a:extLst/>
        </p:spPr>
        <p:txBody>
          <a:bodyPr vert="horz" lIns="457200" tIns="45720" rIns="45720" bIns="45720" numCol="1" anchor="ctr"/>
          <a:lstStyle/>
          <a:p>
            <a:pPr>
              <a:lnSpc>
                <a:spcPct val="120000"/>
              </a:lnSpc>
              <a:spcBef>
                <a:spcPct val="20000"/>
              </a:spcBef>
              <a:spcAft>
                <a:spcPts val="400"/>
              </a:spcAft>
              <a:buClr>
                <a:srgbClr val="B51821"/>
              </a:buClr>
              <a:buSzPct val="100000"/>
              <a:defRPr/>
            </a:pPr>
            <a:r>
              <a:rPr lang="en-US" dirty="0" smtClean="0">
                <a:solidFill>
                  <a:prstClr val="black"/>
                </a:solidFill>
                <a:latin typeface="Franklin Gothic Book" pitchFamily="34" charset="0"/>
              </a:rPr>
              <a:t>Prefabricated Elements</a:t>
            </a:r>
            <a:endParaRPr lang="en-US" dirty="0">
              <a:solidFill>
                <a:prstClr val="black"/>
              </a:solidFill>
              <a:latin typeface="Franklin Gothic Book" pitchFamily="34" charset="0"/>
            </a:endParaRPr>
          </a:p>
        </p:txBody>
      </p:sp>
      <p:sp>
        <p:nvSpPr>
          <p:cNvPr id="38" name="Freeform 12"/>
          <p:cNvSpPr>
            <a:spLocks/>
          </p:cNvSpPr>
          <p:nvPr>
            <p:custDataLst>
              <p:tags r:id="rId20"/>
            </p:custDataLst>
          </p:nvPr>
        </p:nvSpPr>
        <p:spPr bwMode="auto">
          <a:xfrm rot="10800000" flipH="1" flipV="1">
            <a:off x="357889" y="1447800"/>
            <a:ext cx="532800" cy="473056"/>
          </a:xfrm>
          <a:prstGeom prst="homePlate">
            <a:avLst>
              <a:gd name="adj" fmla="val 28337"/>
            </a:avLst>
          </a:prstGeom>
          <a:solidFill>
            <a:schemeClr val="accent1"/>
          </a:solidFill>
          <a:ln w="9525">
            <a:noFill/>
            <a:round/>
            <a:headEnd/>
            <a:tailEnd/>
          </a:ln>
          <a:effectLst>
            <a:outerShdw blurRad="50800" dist="38100" algn="l" rotWithShape="0">
              <a:prstClr val="black">
                <a:alpha val="40000"/>
              </a:prstClr>
            </a:outerShdw>
          </a:effectLst>
        </p:spPr>
        <p:txBody>
          <a:bodyPr vert="horz" wrap="square" lIns="45720" tIns="45720" rIns="91440" bIns="45720" numCol="1" anchor="ctr" anchorCtr="0" compatLnSpc="1">
            <a:prstTxWarp prst="textNoShape">
              <a:avLst/>
            </a:prstTxWarp>
          </a:bodyPr>
          <a:lstStyle/>
          <a:p>
            <a:pPr algn="ctr"/>
            <a:r>
              <a:rPr lang="en-US" b="1" dirty="0" smtClean="0">
                <a:solidFill>
                  <a:prstClr val="white"/>
                </a:solidFill>
                <a:latin typeface="Franklin Gothic Book" pitchFamily="34" charset="0"/>
              </a:rPr>
              <a:t>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Slide-in – LP 345 (San Antonio)</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20</a:t>
            </a:fld>
            <a:endParaRPr lang="en-US" dirty="0"/>
          </a:p>
        </p:txBody>
      </p:sp>
      <p:pic>
        <p:nvPicPr>
          <p:cNvPr id="5" name="Picture 2" descr="C:\Justins's Stuff\007208136 Fred Med\Pics\20140915_145523.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56" b="25155"/>
          <a:stretch/>
        </p:blipFill>
        <p:spPr>
          <a:xfrm>
            <a:off x="333375" y="1044161"/>
            <a:ext cx="8477250" cy="3566160"/>
          </a:xfrm>
        </p:spPr>
      </p:pic>
      <p:sp>
        <p:nvSpPr>
          <p:cNvPr id="4" name="Rectangle 3"/>
          <p:cNvSpPr/>
          <p:nvPr/>
        </p:nvSpPr>
        <p:spPr>
          <a:xfrm>
            <a:off x="609600" y="4724400"/>
            <a:ext cx="5638800" cy="1323439"/>
          </a:xfrm>
          <a:prstGeom prst="rect">
            <a:avLst/>
          </a:prstGeom>
        </p:spPr>
        <p:txBody>
          <a:bodyPr wrap="square">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Build bridge adjacent to existing bridge.</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Demo existing (Excavation of road in this case).</a:t>
            </a: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Slide new bridge in place over the weekend.</a:t>
            </a:r>
            <a:endParaRPr lang="en-US" sz="2000" dirty="0">
              <a:solidFill>
                <a:prstClr val="black"/>
              </a:solidFill>
              <a:latin typeface="Franklin Gothic Book" pitchFamily="34" charset="0"/>
            </a:endParaRPr>
          </a:p>
        </p:txBody>
      </p:sp>
    </p:spTree>
    <p:extLst>
      <p:ext uri="{BB962C8B-B14F-4D97-AF65-F5344CB8AC3E}">
        <p14:creationId xmlns:p14="http://schemas.microsoft.com/office/powerpoint/2010/main" val="4004753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Lateral Slide-in – LP 345 (San Antonio)</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21</a:t>
            </a:fld>
            <a:endParaRPr lang="en-US" dirty="0"/>
          </a:p>
        </p:txBody>
      </p:sp>
      <p:pic>
        <p:nvPicPr>
          <p:cNvPr id="6" name="Picture 2" descr="C:\Justins's Stuff\007208136 Fred Med\Pics\Lonnie\DSC0476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42983"/>
            <a:ext cx="3413760" cy="256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4" descr="C:\Justins's Stuff\007208136 Fred Med\Pics\Lonnie\DSC04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762000"/>
            <a:ext cx="3413760" cy="25603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T:\BRIDGE\PPT presentations\DSC05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137946"/>
            <a:ext cx="4684288" cy="4368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924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Propelled Modular Transporters (SPMT)</a:t>
            </a:r>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22</a:t>
            </a:fld>
            <a:endParaRPr lang="en-US" dirty="0"/>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134216" cy="382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762000"/>
            <a:ext cx="439984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020352" y="4643064"/>
            <a:ext cx="3103295" cy="276999"/>
          </a:xfrm>
          <a:prstGeom prst="rect">
            <a:avLst/>
          </a:prstGeom>
        </p:spPr>
        <p:txBody>
          <a:bodyPr wrap="square">
            <a:spAutoFit/>
          </a:bodyPr>
          <a:lstStyle/>
          <a:p>
            <a:r>
              <a:rPr lang="en-US" sz="1200" dirty="0" smtClean="0"/>
              <a:t>Photos </a:t>
            </a:r>
            <a:r>
              <a:rPr lang="en-US" sz="1200" dirty="0"/>
              <a:t>Courtesy of </a:t>
            </a:r>
            <a:r>
              <a:rPr lang="en-US" sz="1200" dirty="0" smtClean="0"/>
              <a:t>Heavy Equipment Guide</a:t>
            </a:r>
            <a:endParaRPr lang="en-US" sz="1200" dirty="0"/>
          </a:p>
        </p:txBody>
      </p:sp>
      <p:sp>
        <p:nvSpPr>
          <p:cNvPr id="6" name="Rectangle 5"/>
          <p:cNvSpPr/>
          <p:nvPr/>
        </p:nvSpPr>
        <p:spPr>
          <a:xfrm>
            <a:off x="381000" y="4920063"/>
            <a:ext cx="4572000" cy="1169551"/>
          </a:xfrm>
          <a:prstGeom prst="rect">
            <a:avLst/>
          </a:prstGeom>
        </p:spPr>
        <p:txBody>
          <a:bodyPr>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Build the spans off site.</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Close the road, demo the existing, move new into place.</a:t>
            </a:r>
            <a:endParaRPr lang="en-US" sz="2000" dirty="0">
              <a:solidFill>
                <a:prstClr val="black"/>
              </a:solidFill>
              <a:latin typeface="Franklin Gothic Book" pitchFamily="34" charset="0"/>
            </a:endParaRPr>
          </a:p>
        </p:txBody>
      </p:sp>
    </p:spTree>
    <p:extLst>
      <p:ext uri="{BB962C8B-B14F-4D97-AF65-F5344CB8AC3E}">
        <p14:creationId xmlns:p14="http://schemas.microsoft.com/office/powerpoint/2010/main" val="1090294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Pre-Letting Activities</a:t>
            </a:r>
            <a:endParaRPr lang="en-US" dirty="0"/>
          </a:p>
        </p:txBody>
      </p:sp>
      <p:sp>
        <p:nvSpPr>
          <p:cNvPr id="3" name="Content Placeholder 2"/>
          <p:cNvSpPr>
            <a:spLocks noGrp="1"/>
          </p:cNvSpPr>
          <p:nvPr>
            <p:ph idx="1"/>
          </p:nvPr>
        </p:nvSpPr>
        <p:spPr/>
        <p:txBody>
          <a:bodyPr/>
          <a:lstStyle/>
          <a:p>
            <a:r>
              <a:rPr lang="en-US" dirty="0" smtClean="0"/>
              <a:t>Decide What is Tolerable Related to Traffic Control and Length of Closures (Every hour of a closure is very valuable for construction)</a:t>
            </a:r>
          </a:p>
          <a:p>
            <a:r>
              <a:rPr lang="en-US" dirty="0" smtClean="0"/>
              <a:t>Community involvement</a:t>
            </a:r>
          </a:p>
          <a:p>
            <a:r>
              <a:rPr lang="en-US" dirty="0" smtClean="0"/>
              <a:t>Consider possible staging locations and what is feasible</a:t>
            </a:r>
          </a:p>
          <a:p>
            <a:r>
              <a:rPr lang="en-US" dirty="0" smtClean="0"/>
              <a:t>Advertise early the plans for ACG/Contractor Review and Comment</a:t>
            </a:r>
          </a:p>
          <a:p>
            <a:r>
              <a:rPr lang="en-US" dirty="0" smtClean="0"/>
              <a:t>Include options within contract to allow contractor innovations/alterations?</a:t>
            </a:r>
          </a:p>
          <a:p>
            <a:r>
              <a:rPr lang="en-US" dirty="0" smtClean="0"/>
              <a:t>Consider having Pre-bid Meeting – Probably a good idea</a:t>
            </a:r>
          </a:p>
          <a:p>
            <a:r>
              <a:rPr lang="en-US" dirty="0" smtClean="0"/>
              <a:t>Start/continue the education of project personnel. Staff with considerable understanding of project essential to successful ABC project.</a:t>
            </a:r>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23</a:t>
            </a:fld>
            <a:endParaRPr lang="en-US" dirty="0"/>
          </a:p>
        </p:txBody>
      </p:sp>
    </p:spTree>
    <p:extLst>
      <p:ext uri="{BB962C8B-B14F-4D97-AF65-F5344CB8AC3E}">
        <p14:creationId xmlns:p14="http://schemas.microsoft.com/office/powerpoint/2010/main" val="26161249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Weights and Widths – Modular Units (DAL Project)</a:t>
            </a:r>
            <a:endParaRPr lang="en-US" dirty="0"/>
          </a:p>
        </p:txBody>
      </p:sp>
      <p:sp>
        <p:nvSpPr>
          <p:cNvPr id="3" name="Content Placeholder 2"/>
          <p:cNvSpPr>
            <a:spLocks noGrp="1"/>
          </p:cNvSpPr>
          <p:nvPr>
            <p:ph idx="1"/>
          </p:nvPr>
        </p:nvSpPr>
        <p:spPr>
          <a:xfrm>
            <a:off x="333376" y="1066800"/>
            <a:ext cx="3057020" cy="5181600"/>
          </a:xfrm>
        </p:spPr>
        <p:txBody>
          <a:bodyPr>
            <a:normAutofit/>
          </a:bodyPr>
          <a:lstStyle/>
          <a:p>
            <a:r>
              <a:rPr lang="en-US" dirty="0" smtClean="0"/>
              <a:t>Guidance from AGC:</a:t>
            </a:r>
          </a:p>
          <a:p>
            <a:pPr lvl="1"/>
            <a:r>
              <a:rPr lang="en-US" sz="1800" dirty="0" smtClean="0"/>
              <a:t>Maximum desirable transportable load over long distance ~ 100 Tons</a:t>
            </a:r>
          </a:p>
          <a:p>
            <a:pPr lvl="1"/>
            <a:r>
              <a:rPr lang="en-US" sz="1800" dirty="0" smtClean="0"/>
              <a:t>Maximum desirable lift load (assuming two crane lift) ~ 150 Tons</a:t>
            </a:r>
          </a:p>
          <a:p>
            <a:r>
              <a:rPr lang="en-US" dirty="0" smtClean="0"/>
              <a:t>Widths over 10 – 12 </a:t>
            </a:r>
            <a:r>
              <a:rPr lang="en-US" dirty="0" err="1" smtClean="0"/>
              <a:t>ft</a:t>
            </a:r>
            <a:r>
              <a:rPr lang="en-US" dirty="0" smtClean="0"/>
              <a:t> become problem for long distance transportation</a:t>
            </a:r>
            <a:endParaRPr lang="la-Latn" dirty="0" smtClean="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24</a:t>
            </a:fld>
            <a:endParaRPr lang="en-US" dirty="0"/>
          </a:p>
        </p:txBody>
      </p:sp>
      <p:pic>
        <p:nvPicPr>
          <p:cNvPr id="155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 y="4724400"/>
            <a:ext cx="8926707" cy="135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9265" y="1828800"/>
            <a:ext cx="573473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8576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Pre-Construction- Contractor Submittals</a:t>
            </a:r>
            <a:endParaRPr lang="en-US" dirty="0"/>
          </a:p>
        </p:txBody>
      </p:sp>
      <p:sp>
        <p:nvSpPr>
          <p:cNvPr id="3" name="Content Placeholder 2"/>
          <p:cNvSpPr>
            <a:spLocks noGrp="1"/>
          </p:cNvSpPr>
          <p:nvPr>
            <p:ph idx="1"/>
          </p:nvPr>
        </p:nvSpPr>
        <p:spPr/>
        <p:txBody>
          <a:bodyPr/>
          <a:lstStyle/>
          <a:p>
            <a:r>
              <a:rPr lang="en-US" dirty="0" smtClean="0"/>
              <a:t>Fabrication Drawings and Procedures</a:t>
            </a:r>
          </a:p>
          <a:p>
            <a:pPr lvl="1"/>
            <a:r>
              <a:rPr lang="en-US" dirty="0" smtClean="0"/>
              <a:t>Item 424 (Precast Fabrication)/DMS-7300</a:t>
            </a:r>
          </a:p>
          <a:p>
            <a:pPr lvl="2"/>
            <a:r>
              <a:rPr lang="en-US" dirty="0" smtClean="0"/>
              <a:t>Multi-project Fabrication Plant</a:t>
            </a:r>
          </a:p>
          <a:p>
            <a:pPr lvl="2"/>
            <a:r>
              <a:rPr lang="en-US" dirty="0" smtClean="0"/>
              <a:t>Project Specific Fabrication Plant</a:t>
            </a:r>
          </a:p>
          <a:p>
            <a:pPr lvl="1"/>
            <a:r>
              <a:rPr lang="en-US" dirty="0" smtClean="0"/>
              <a:t>Item 441 (Steel Fabrication) (Do we need a Special Provision)?</a:t>
            </a:r>
          </a:p>
          <a:p>
            <a:pPr lvl="2"/>
            <a:r>
              <a:rPr lang="en-US" dirty="0" smtClean="0"/>
              <a:t>DMS-7370 Considerations</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25</a:t>
            </a:fld>
            <a:endParaRPr lang="en-US" dirty="0"/>
          </a:p>
        </p:txBody>
      </p:sp>
    </p:spTree>
    <p:extLst>
      <p:ext uri="{BB962C8B-B14F-4D97-AF65-F5344CB8AC3E}">
        <p14:creationId xmlns:p14="http://schemas.microsoft.com/office/powerpoint/2010/main" val="30351664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 Width, Full Depth Panels – WAC Project</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26</a:t>
            </a:fld>
            <a:endParaRPr lang="en-US" dirty="0"/>
          </a:p>
        </p:txBody>
      </p:sp>
      <p:pic>
        <p:nvPicPr>
          <p:cNvPr id="153602" name="Picture 4" descr="image008"/>
          <p:cNvPicPr>
            <a:picLocks noChangeAspect="1" noChangeArrowheads="1"/>
          </p:cNvPicPr>
          <p:nvPr/>
        </p:nvPicPr>
        <p:blipFill rotWithShape="1">
          <a:blip r:embed="rId2">
            <a:extLst>
              <a:ext uri="{28A0092B-C50C-407E-A947-70E740481C1C}">
                <a14:useLocalDpi xmlns:a14="http://schemas.microsoft.com/office/drawing/2010/main" val="0"/>
              </a:ext>
            </a:extLst>
          </a:blip>
          <a:srcRect l="1" t="6366" r="-1329" b="21715"/>
          <a:stretch/>
        </p:blipFill>
        <p:spPr bwMode="auto">
          <a:xfrm>
            <a:off x="76200" y="726626"/>
            <a:ext cx="7180771" cy="254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96" y="3393357"/>
            <a:ext cx="7077304" cy="263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266396" y="1207093"/>
            <a:ext cx="1810829" cy="3108543"/>
          </a:xfrm>
          <a:prstGeom prst="rect">
            <a:avLst/>
          </a:prstGeom>
          <a:noFill/>
        </p:spPr>
        <p:txBody>
          <a:bodyPr wrap="square" rtlCol="0">
            <a:spAutoFit/>
          </a:bodyPr>
          <a:lstStyle/>
          <a:p>
            <a:r>
              <a:rPr lang="en-US" sz="1400" b="1" u="sng" dirty="0" smtClean="0"/>
              <a:t>Bridge Summary</a:t>
            </a:r>
            <a:r>
              <a:rPr lang="en-US" sz="1400" b="1" dirty="0" smtClean="0"/>
              <a:t>:</a:t>
            </a:r>
          </a:p>
          <a:p>
            <a:endParaRPr lang="en-US" sz="1400" dirty="0"/>
          </a:p>
          <a:p>
            <a:pPr marL="171450" indent="-171450">
              <a:buFont typeface="Arial" panose="020B0604020202020204" pitchFamily="34" charset="0"/>
              <a:buChar char="•"/>
            </a:pPr>
            <a:r>
              <a:rPr lang="en-US" sz="1400" dirty="0" smtClean="0"/>
              <a:t>671’ Long</a:t>
            </a:r>
          </a:p>
          <a:p>
            <a:pPr marL="171450" indent="-171450">
              <a:buFont typeface="Arial" panose="020B0604020202020204" pitchFamily="34" charset="0"/>
              <a:buChar char="•"/>
            </a:pPr>
            <a:r>
              <a:rPr lang="en-US" sz="1400" dirty="0" smtClean="0"/>
              <a:t>9 Spans</a:t>
            </a:r>
          </a:p>
          <a:p>
            <a:pPr marL="171450" indent="-171450">
              <a:buFont typeface="Arial" panose="020B0604020202020204" pitchFamily="34" charset="0"/>
              <a:buChar char="•"/>
            </a:pPr>
            <a:r>
              <a:rPr lang="en-US" sz="1400" dirty="0" smtClean="0"/>
              <a:t>470’ Main Unit</a:t>
            </a:r>
          </a:p>
          <a:p>
            <a:pPr marL="171450" indent="-171450">
              <a:buFont typeface="Arial" panose="020B0604020202020204" pitchFamily="34" charset="0"/>
              <a:buChar char="•"/>
            </a:pPr>
            <a:r>
              <a:rPr lang="en-US" sz="1400" dirty="0" smtClean="0"/>
              <a:t>63 Precast Panels</a:t>
            </a:r>
          </a:p>
          <a:p>
            <a:pPr marL="171450" indent="-171450">
              <a:buFont typeface="Arial" panose="020B0604020202020204" pitchFamily="34" charset="0"/>
              <a:buChar char="•"/>
            </a:pPr>
            <a:r>
              <a:rPr lang="en-US" sz="1400" dirty="0" smtClean="0"/>
              <a:t>Normal Reinforcing</a:t>
            </a:r>
          </a:p>
          <a:p>
            <a:pPr marL="171450" indent="-171450">
              <a:buFont typeface="Arial" panose="020B0604020202020204" pitchFamily="34" charset="0"/>
              <a:buChar char="•"/>
            </a:pPr>
            <a:r>
              <a:rPr lang="en-US" sz="1400" dirty="0" smtClean="0"/>
              <a:t>Post-tensioned together</a:t>
            </a:r>
          </a:p>
          <a:p>
            <a:pPr marL="171450" indent="-171450">
              <a:buFont typeface="Arial" panose="020B0604020202020204" pitchFamily="34" charset="0"/>
              <a:buChar char="•"/>
            </a:pPr>
            <a:r>
              <a:rPr lang="en-US" sz="1400" dirty="0" smtClean="0"/>
              <a:t>$16/SF Deck Removal</a:t>
            </a:r>
          </a:p>
          <a:p>
            <a:pPr marL="171450" indent="-171450">
              <a:buFont typeface="Arial" panose="020B0604020202020204" pitchFamily="34" charset="0"/>
              <a:buChar char="•"/>
            </a:pPr>
            <a:r>
              <a:rPr lang="en-US" sz="1400" dirty="0" smtClean="0"/>
              <a:t>$44/SF Deck</a:t>
            </a:r>
          </a:p>
          <a:p>
            <a:pPr marL="171450" indent="-171450">
              <a:buFont typeface="Arial" panose="020B0604020202020204" pitchFamily="34" charset="0"/>
              <a:buChar char="•"/>
            </a:pPr>
            <a:r>
              <a:rPr lang="en-US" sz="1400" dirty="0" smtClean="0"/>
              <a:t>$13/SF Rail</a:t>
            </a:r>
          </a:p>
          <a:p>
            <a:pPr marL="171450" indent="-171450">
              <a:buFont typeface="Arial" panose="020B0604020202020204" pitchFamily="34" charset="0"/>
              <a:buChar char="•"/>
            </a:pPr>
            <a:endParaRPr lang="en-US" sz="1400" dirty="0" smtClean="0"/>
          </a:p>
        </p:txBody>
      </p:sp>
    </p:spTree>
    <p:extLst>
      <p:ext uri="{BB962C8B-B14F-4D97-AF65-F5344CB8AC3E}">
        <p14:creationId xmlns:p14="http://schemas.microsoft.com/office/powerpoint/2010/main" val="3416575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Pre-Construction- Contractor Submittals</a:t>
            </a:r>
            <a:endParaRPr lang="en-US" dirty="0"/>
          </a:p>
        </p:txBody>
      </p:sp>
      <p:sp>
        <p:nvSpPr>
          <p:cNvPr id="3" name="Content Placeholder 2"/>
          <p:cNvSpPr>
            <a:spLocks noGrp="1"/>
          </p:cNvSpPr>
          <p:nvPr>
            <p:ph idx="1"/>
          </p:nvPr>
        </p:nvSpPr>
        <p:spPr/>
        <p:txBody>
          <a:bodyPr/>
          <a:lstStyle/>
          <a:p>
            <a:r>
              <a:rPr lang="en-US" dirty="0" smtClean="0">
                <a:solidFill>
                  <a:schemeClr val="bg1"/>
                </a:solidFill>
              </a:rPr>
              <a:t>Fabrication Drawings and Procedures</a:t>
            </a:r>
          </a:p>
          <a:p>
            <a:pPr lvl="1"/>
            <a:r>
              <a:rPr lang="en-US" dirty="0" smtClean="0">
                <a:solidFill>
                  <a:schemeClr val="bg1"/>
                </a:solidFill>
              </a:rPr>
              <a:t>Item 424 (Precast Fabrication)/DMS-7300</a:t>
            </a:r>
          </a:p>
          <a:p>
            <a:pPr lvl="2"/>
            <a:r>
              <a:rPr lang="en-US" dirty="0" smtClean="0">
                <a:solidFill>
                  <a:schemeClr val="bg1"/>
                </a:solidFill>
              </a:rPr>
              <a:t>Multi-project Fabrication Plant</a:t>
            </a:r>
          </a:p>
          <a:p>
            <a:pPr lvl="2"/>
            <a:r>
              <a:rPr lang="en-US" dirty="0" smtClean="0">
                <a:solidFill>
                  <a:schemeClr val="bg1"/>
                </a:solidFill>
              </a:rPr>
              <a:t>Project Specific Fabrication Plant</a:t>
            </a:r>
          </a:p>
          <a:p>
            <a:pPr lvl="1"/>
            <a:r>
              <a:rPr lang="en-US" dirty="0" smtClean="0">
                <a:solidFill>
                  <a:schemeClr val="bg1"/>
                </a:solidFill>
              </a:rPr>
              <a:t>Item 441 (Steel Fabrication)</a:t>
            </a:r>
          </a:p>
          <a:p>
            <a:r>
              <a:rPr lang="en-US" dirty="0" smtClean="0"/>
              <a:t>Erection/Construction Procedures</a:t>
            </a:r>
          </a:p>
          <a:p>
            <a:pPr lvl="1"/>
            <a:r>
              <a:rPr lang="en-US" dirty="0" smtClean="0"/>
              <a:t>Item 5, Table 1 Requirements</a:t>
            </a:r>
          </a:p>
          <a:p>
            <a:pPr lvl="1"/>
            <a:r>
              <a:rPr lang="en-US" dirty="0" smtClean="0"/>
              <a:t>Item </a:t>
            </a:r>
            <a:r>
              <a:rPr lang="en-US" dirty="0"/>
              <a:t>7.16 “HAULING AND LOADS ON ROADWAYS AND </a:t>
            </a:r>
            <a:r>
              <a:rPr lang="en-US" dirty="0" smtClean="0"/>
              <a:t>STRUCTURES”</a:t>
            </a:r>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27</a:t>
            </a:fld>
            <a:endParaRPr lang="en-US" dirty="0"/>
          </a:p>
        </p:txBody>
      </p:sp>
    </p:spTree>
    <p:extLst>
      <p:ext uri="{BB962C8B-B14F-4D97-AF65-F5344CB8AC3E}">
        <p14:creationId xmlns:p14="http://schemas.microsoft.com/office/powerpoint/2010/main" val="4139637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Cranes, Cranes and Where to Place Them</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28</a:t>
            </a:fld>
            <a:endParaRPr lang="en-US" dirty="0"/>
          </a:p>
        </p:txBody>
      </p:sp>
      <p:pic>
        <p:nvPicPr>
          <p:cNvPr id="160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9" y="838200"/>
            <a:ext cx="9127622" cy="496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898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Pre-Construction- Contractor Submittals</a:t>
            </a:r>
            <a:endParaRPr lang="en-US" dirty="0"/>
          </a:p>
        </p:txBody>
      </p:sp>
      <p:sp>
        <p:nvSpPr>
          <p:cNvPr id="3" name="Content Placeholder 2"/>
          <p:cNvSpPr>
            <a:spLocks noGrp="1"/>
          </p:cNvSpPr>
          <p:nvPr>
            <p:ph idx="1"/>
          </p:nvPr>
        </p:nvSpPr>
        <p:spPr>
          <a:xfrm>
            <a:off x="304800" y="762000"/>
            <a:ext cx="8477250" cy="5181600"/>
          </a:xfrm>
        </p:spPr>
        <p:txBody>
          <a:bodyPr>
            <a:normAutofit fontScale="92500" lnSpcReduction="20000"/>
          </a:bodyPr>
          <a:lstStyle/>
          <a:p>
            <a:r>
              <a:rPr lang="en-US" dirty="0" smtClean="0">
                <a:solidFill>
                  <a:schemeClr val="bg1"/>
                </a:solidFill>
              </a:rPr>
              <a:t>Fabrication Drawings and Procedures</a:t>
            </a:r>
          </a:p>
          <a:p>
            <a:pPr lvl="1"/>
            <a:r>
              <a:rPr lang="en-US" dirty="0" smtClean="0">
                <a:solidFill>
                  <a:schemeClr val="bg1"/>
                </a:solidFill>
              </a:rPr>
              <a:t>Item 424 (Precast Fabrication)/DMS-7300</a:t>
            </a:r>
          </a:p>
          <a:p>
            <a:pPr lvl="2"/>
            <a:r>
              <a:rPr lang="en-US" dirty="0" smtClean="0">
                <a:solidFill>
                  <a:schemeClr val="bg1"/>
                </a:solidFill>
              </a:rPr>
              <a:t>Multi-project Fabrication Plant</a:t>
            </a:r>
          </a:p>
          <a:p>
            <a:pPr lvl="2"/>
            <a:r>
              <a:rPr lang="en-US" dirty="0" smtClean="0">
                <a:solidFill>
                  <a:schemeClr val="bg1"/>
                </a:solidFill>
              </a:rPr>
              <a:t>Project Specific Fabrication Plant</a:t>
            </a:r>
          </a:p>
          <a:p>
            <a:pPr lvl="1"/>
            <a:r>
              <a:rPr lang="en-US" dirty="0" smtClean="0">
                <a:solidFill>
                  <a:schemeClr val="bg1"/>
                </a:solidFill>
              </a:rPr>
              <a:t>Item 441 (Steel Fabrication)</a:t>
            </a:r>
          </a:p>
          <a:p>
            <a:r>
              <a:rPr lang="en-US" dirty="0" smtClean="0">
                <a:solidFill>
                  <a:schemeClr val="bg1"/>
                </a:solidFill>
              </a:rPr>
              <a:t>Erection/Construction Procedures</a:t>
            </a:r>
          </a:p>
          <a:p>
            <a:pPr lvl="1"/>
            <a:r>
              <a:rPr lang="en-US" dirty="0" smtClean="0">
                <a:solidFill>
                  <a:schemeClr val="bg1"/>
                </a:solidFill>
              </a:rPr>
              <a:t>Item 5, Table 1 Requirements</a:t>
            </a:r>
          </a:p>
          <a:p>
            <a:pPr lvl="1"/>
            <a:r>
              <a:rPr lang="en-US" dirty="0" smtClean="0">
                <a:solidFill>
                  <a:schemeClr val="bg1"/>
                </a:solidFill>
              </a:rPr>
              <a:t>Item </a:t>
            </a:r>
            <a:r>
              <a:rPr lang="en-US" dirty="0">
                <a:solidFill>
                  <a:schemeClr val="bg1"/>
                </a:solidFill>
              </a:rPr>
              <a:t>7.16 “HAULING AND LOADS ON ROADWAYS AND </a:t>
            </a:r>
            <a:r>
              <a:rPr lang="en-US" dirty="0" smtClean="0">
                <a:solidFill>
                  <a:schemeClr val="bg1"/>
                </a:solidFill>
              </a:rPr>
              <a:t>STRUCTURES”</a:t>
            </a:r>
          </a:p>
          <a:p>
            <a:r>
              <a:rPr lang="en-US" dirty="0" smtClean="0"/>
              <a:t>Material Information</a:t>
            </a:r>
          </a:p>
          <a:p>
            <a:pPr lvl="1"/>
            <a:r>
              <a:rPr lang="en-US" dirty="0" smtClean="0"/>
              <a:t>Concrete Mix Verification (Note Standard Specification is just that – Standard Construction – For ABC explore Special Provisions/Specifications to Reduce Time)</a:t>
            </a:r>
          </a:p>
          <a:p>
            <a:pPr lvl="1"/>
            <a:r>
              <a:rPr lang="en-US" dirty="0" smtClean="0"/>
              <a:t>“Mock-up” requirements</a:t>
            </a:r>
          </a:p>
          <a:p>
            <a:pPr lvl="1"/>
            <a:r>
              <a:rPr lang="en-US" dirty="0" smtClean="0"/>
              <a:t>Different materials and everybody needs to be brought up to speed</a:t>
            </a:r>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29</a:t>
            </a:fld>
            <a:endParaRPr lang="en-US" dirty="0"/>
          </a:p>
        </p:txBody>
      </p:sp>
    </p:spTree>
    <p:extLst>
      <p:ext uri="{BB962C8B-B14F-4D97-AF65-F5344CB8AC3E}">
        <p14:creationId xmlns:p14="http://schemas.microsoft.com/office/powerpoint/2010/main" val="592389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Accelerated Bridge Construction “ABC”?</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3</a:t>
            </a:fld>
            <a:endParaRPr lang="en-US" dirty="0"/>
          </a:p>
        </p:txBody>
      </p:sp>
      <p:sp>
        <p:nvSpPr>
          <p:cNvPr id="4" name="Rectangle 3"/>
          <p:cNvSpPr/>
          <p:nvPr/>
        </p:nvSpPr>
        <p:spPr>
          <a:xfrm>
            <a:off x="381000" y="685800"/>
            <a:ext cx="8534400" cy="5632311"/>
          </a:xfrm>
          <a:prstGeom prst="rect">
            <a:avLst/>
          </a:prstGeom>
        </p:spPr>
        <p:txBody>
          <a:bodyPr wrap="square">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Definition:</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Optimizing concepts, materials, and construction techniques to reduce the time to replace/build a bridge.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Getting the contractor to build a bridge faster than usual minimizing disruption to  traffic.</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Amount of time available dictates what methods need to be utilized.</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a:solidFill>
                  <a:prstClr val="black"/>
                </a:solidFill>
                <a:latin typeface="Franklin Gothic Book" pitchFamily="34" charset="0"/>
              </a:rPr>
              <a:t>B</a:t>
            </a:r>
            <a:r>
              <a:rPr lang="en-US" sz="2000" dirty="0" smtClean="0">
                <a:solidFill>
                  <a:prstClr val="black"/>
                </a:solidFill>
                <a:latin typeface="Franklin Gothic Book" pitchFamily="34" charset="0"/>
              </a:rPr>
              <a:t>ridge construction projects can be built in less time (Reduce WD) provided clear direction in the plans is given and additional budget allowed.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Identify a project where the bridge is on the critical path (justification).</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Will exclude some contractors because of more staffing required.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Not ideal. Maybe early advertising of 30% &amp; 60% plans will help allow contractor staffing and equipment utilization (Include rough time estimates in early release of plans for scrutiny).</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Pursue other options to speed construction.</a:t>
            </a:r>
            <a:endParaRPr lang="en-US" sz="2000" dirty="0">
              <a:solidFill>
                <a:prstClr val="black"/>
              </a:solidFill>
              <a:latin typeface="Franklin Gothic Book" pitchFamily="34" charset="0"/>
            </a:endParaRPr>
          </a:p>
        </p:txBody>
      </p:sp>
    </p:spTree>
    <p:extLst>
      <p:ext uri="{BB962C8B-B14F-4D97-AF65-F5344CB8AC3E}">
        <p14:creationId xmlns:p14="http://schemas.microsoft.com/office/powerpoint/2010/main" val="17484077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Closure </a:t>
            </a:r>
            <a:r>
              <a:rPr lang="en-US" dirty="0" smtClean="0"/>
              <a:t>Pours Options (Different Concretes)</a:t>
            </a:r>
            <a:endParaRPr lang="en-US" dirty="0"/>
          </a:p>
        </p:txBody>
      </p:sp>
      <p:sp>
        <p:nvSpPr>
          <p:cNvPr id="3" name="Content Placeholder 2"/>
          <p:cNvSpPr>
            <a:spLocks noGrp="1"/>
          </p:cNvSpPr>
          <p:nvPr>
            <p:ph idx="1"/>
          </p:nvPr>
        </p:nvSpPr>
        <p:spPr>
          <a:xfrm>
            <a:off x="333375" y="1066800"/>
            <a:ext cx="3467100" cy="5181600"/>
          </a:xfrm>
        </p:spPr>
        <p:txBody>
          <a:bodyPr>
            <a:normAutofit lnSpcReduction="10000"/>
          </a:bodyPr>
          <a:lstStyle/>
          <a:p>
            <a:r>
              <a:rPr lang="en-US" dirty="0" smtClean="0"/>
              <a:t>Loop Concrete Joint</a:t>
            </a:r>
          </a:p>
          <a:p>
            <a:pPr lvl="1"/>
            <a:r>
              <a:rPr lang="en-US" dirty="0" smtClean="0"/>
              <a:t>Wider closure pour</a:t>
            </a:r>
          </a:p>
          <a:p>
            <a:pPr lvl="1"/>
            <a:r>
              <a:rPr lang="en-US" dirty="0" smtClean="0"/>
              <a:t>Rapid setting concrete with steel fibers</a:t>
            </a:r>
            <a:endParaRPr lang="en-US" dirty="0"/>
          </a:p>
          <a:p>
            <a:endParaRPr lang="en-US" dirty="0" smtClean="0"/>
          </a:p>
          <a:p>
            <a:endParaRPr lang="en-US" dirty="0"/>
          </a:p>
          <a:p>
            <a:r>
              <a:rPr lang="en-US" dirty="0" smtClean="0"/>
              <a:t>UHPC Joint</a:t>
            </a:r>
            <a:endParaRPr lang="en-US" dirty="0"/>
          </a:p>
          <a:p>
            <a:pPr lvl="1"/>
            <a:r>
              <a:rPr lang="en-US" dirty="0" smtClean="0"/>
              <a:t>Narrow longitudinal closure pour</a:t>
            </a:r>
          </a:p>
          <a:p>
            <a:pPr lvl="1"/>
            <a:r>
              <a:rPr lang="en-US" dirty="0" smtClean="0"/>
              <a:t>Utilize Ultra-high Performance </a:t>
            </a:r>
            <a:r>
              <a:rPr lang="en-US" dirty="0" smtClean="0"/>
              <a:t>Concrete</a:t>
            </a:r>
          </a:p>
          <a:p>
            <a:pPr lvl="1"/>
            <a:r>
              <a:rPr lang="en-US" dirty="0" smtClean="0"/>
              <a:t>Problem: UHPC is slow to get full strength</a:t>
            </a:r>
            <a:endParaRPr lang="en-US" dirty="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30</a:t>
            </a:fld>
            <a:endParaRPr lang="en-US" dirty="0"/>
          </a:p>
        </p:txBody>
      </p:sp>
      <p:pic>
        <p:nvPicPr>
          <p:cNvPr id="158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4711" y="685800"/>
            <a:ext cx="4181474" cy="259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3516" y="3429000"/>
            <a:ext cx="4142669" cy="263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1065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Construction</a:t>
            </a:r>
            <a:endParaRPr lang="en-US" dirty="0"/>
          </a:p>
        </p:txBody>
      </p:sp>
      <p:sp>
        <p:nvSpPr>
          <p:cNvPr id="3" name="Content Placeholder 2"/>
          <p:cNvSpPr>
            <a:spLocks noGrp="1"/>
          </p:cNvSpPr>
          <p:nvPr>
            <p:ph idx="1"/>
          </p:nvPr>
        </p:nvSpPr>
        <p:spPr/>
        <p:txBody>
          <a:bodyPr/>
          <a:lstStyle/>
          <a:p>
            <a:r>
              <a:rPr lang="en-US" dirty="0" smtClean="0"/>
              <a:t>Pre-plan everything</a:t>
            </a:r>
          </a:p>
          <a:p>
            <a:r>
              <a:rPr lang="en-US" dirty="0" smtClean="0"/>
              <a:t>Verify Survey Data</a:t>
            </a:r>
          </a:p>
          <a:p>
            <a:r>
              <a:rPr lang="en-US" dirty="0" smtClean="0"/>
              <a:t>Utilize Concrete Maturity Method for Construction Processes</a:t>
            </a:r>
          </a:p>
          <a:p>
            <a:r>
              <a:rPr lang="en-US" dirty="0" smtClean="0"/>
              <a:t>Account for dimensional tolerance of pieced together members</a:t>
            </a:r>
          </a:p>
          <a:p>
            <a:r>
              <a:rPr lang="en-US" dirty="0" smtClean="0"/>
              <a:t>Take notes and review work</a:t>
            </a:r>
          </a:p>
          <a:p>
            <a:r>
              <a:rPr lang="en-US" dirty="0" smtClean="0"/>
              <a:t>Call for support (Have key phone numbers for SME’s)</a:t>
            </a:r>
          </a:p>
          <a:p>
            <a:r>
              <a:rPr lang="en-US" dirty="0"/>
              <a:t>Rapid Decision Making Essential</a:t>
            </a:r>
          </a:p>
          <a:p>
            <a:pPr marL="0" indent="0">
              <a:buNone/>
            </a:pPr>
            <a:endParaRPr lang="en-US" dirty="0" smtClean="0"/>
          </a:p>
          <a:p>
            <a:endParaRPr lang="en-US" dirty="0" smtClean="0"/>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31</a:t>
            </a:fld>
            <a:endParaRPr lang="en-US" dirty="0"/>
          </a:p>
        </p:txBody>
      </p:sp>
    </p:spTree>
    <p:extLst>
      <p:ext uri="{BB962C8B-B14F-4D97-AF65-F5344CB8AC3E}">
        <p14:creationId xmlns:p14="http://schemas.microsoft.com/office/powerpoint/2010/main" val="738524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Post-Construction Close-out</a:t>
            </a:r>
            <a:endParaRPr lang="en-US" dirty="0"/>
          </a:p>
        </p:txBody>
      </p:sp>
      <p:sp>
        <p:nvSpPr>
          <p:cNvPr id="3" name="Content Placeholder 2"/>
          <p:cNvSpPr>
            <a:spLocks noGrp="1"/>
          </p:cNvSpPr>
          <p:nvPr>
            <p:ph idx="1"/>
          </p:nvPr>
        </p:nvSpPr>
        <p:spPr/>
        <p:txBody>
          <a:bodyPr/>
          <a:lstStyle/>
          <a:p>
            <a:r>
              <a:rPr lang="en-US" dirty="0" smtClean="0"/>
              <a:t>What went wrong?</a:t>
            </a:r>
          </a:p>
          <a:p>
            <a:pPr lvl="1"/>
            <a:r>
              <a:rPr lang="en-US" dirty="0" smtClean="0"/>
              <a:t>How was it addressed?</a:t>
            </a:r>
          </a:p>
          <a:p>
            <a:pPr lvl="1"/>
            <a:r>
              <a:rPr lang="en-US" dirty="0" smtClean="0"/>
              <a:t>What was the impact</a:t>
            </a:r>
          </a:p>
          <a:p>
            <a:r>
              <a:rPr lang="en-US" dirty="0" smtClean="0"/>
              <a:t>What went well?</a:t>
            </a:r>
          </a:p>
          <a:p>
            <a:pPr lvl="1"/>
            <a:r>
              <a:rPr lang="en-US" dirty="0" smtClean="0"/>
              <a:t>Why did it go well?</a:t>
            </a:r>
          </a:p>
          <a:p>
            <a:pPr lvl="1"/>
            <a:r>
              <a:rPr lang="en-US" dirty="0" smtClean="0"/>
              <a:t>How can the success be carried forward to other projects?</a:t>
            </a:r>
          </a:p>
          <a:p>
            <a:r>
              <a:rPr lang="en-US" dirty="0" smtClean="0"/>
              <a:t>What would change if done again?</a:t>
            </a:r>
          </a:p>
          <a:p>
            <a:pPr lvl="1"/>
            <a:r>
              <a:rPr lang="en-US" dirty="0" smtClean="0"/>
              <a:t>Save time</a:t>
            </a:r>
          </a:p>
          <a:p>
            <a:pPr lvl="1"/>
            <a:r>
              <a:rPr lang="en-US" dirty="0" smtClean="0"/>
              <a:t>Lower costs</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32</a:t>
            </a:fld>
            <a:endParaRPr lang="en-US" dirty="0"/>
          </a:p>
        </p:txBody>
      </p:sp>
    </p:spTree>
    <p:extLst>
      <p:ext uri="{BB962C8B-B14F-4D97-AF65-F5344CB8AC3E}">
        <p14:creationId xmlns:p14="http://schemas.microsoft.com/office/powerpoint/2010/main" val="1141744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Accelerated Bridge Construction (ABC)</a:t>
            </a:r>
          </a:p>
          <a:p>
            <a:pPr lvl="1"/>
            <a:r>
              <a:rPr lang="en-US" dirty="0" smtClean="0"/>
              <a:t>Many Options</a:t>
            </a:r>
          </a:p>
          <a:p>
            <a:pPr lvl="1"/>
            <a:r>
              <a:rPr lang="en-US" dirty="0" smtClean="0"/>
              <a:t>Ask for contractor input</a:t>
            </a:r>
          </a:p>
          <a:p>
            <a:pPr lvl="1"/>
            <a:r>
              <a:rPr lang="en-US" dirty="0" smtClean="0"/>
              <a:t>Allow for innovations</a:t>
            </a:r>
          </a:p>
          <a:p>
            <a:r>
              <a:rPr lang="en-US" dirty="0" smtClean="0"/>
              <a:t>Community Involvement</a:t>
            </a:r>
          </a:p>
          <a:p>
            <a:pPr lvl="1"/>
            <a:r>
              <a:rPr lang="en-US" dirty="0" smtClean="0"/>
              <a:t>Promote ABC as a less disruptive (in time) alternative</a:t>
            </a:r>
          </a:p>
          <a:p>
            <a:pPr lvl="1"/>
            <a:r>
              <a:rPr lang="en-US" dirty="0" smtClean="0"/>
              <a:t>Get in, Get out, Stay out (fulfill that motto by great execution of work)</a:t>
            </a:r>
          </a:p>
          <a:p>
            <a:r>
              <a:rPr lang="en-US" dirty="0" smtClean="0"/>
              <a:t>Thorough Planning</a:t>
            </a:r>
          </a:p>
          <a:p>
            <a:r>
              <a:rPr lang="en-US" dirty="0" smtClean="0"/>
              <a:t>Great Communication Key to Success</a:t>
            </a:r>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pPr lvl="1">
              <a:spcBef>
                <a:spcPts val="900"/>
              </a:spcBef>
            </a:pPr>
            <a:fld id="{126B356D-DBE9-445A-9C43-3D3F41468F04}" type="slidenum">
              <a:rPr lang="en-US" smtClean="0"/>
              <a:pPr lvl="1">
                <a:spcBef>
                  <a:spcPts val="900"/>
                </a:spcBef>
              </a:pPr>
              <a:t>33</a:t>
            </a:fld>
            <a:endParaRPr lang="en-US" dirty="0"/>
          </a:p>
        </p:txBody>
      </p:sp>
    </p:spTree>
    <p:extLst>
      <p:ext uri="{BB962C8B-B14F-4D97-AF65-F5344CB8AC3E}">
        <p14:creationId xmlns:p14="http://schemas.microsoft.com/office/powerpoint/2010/main" val="3470585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a:t>
            </a:r>
            <a:endParaRPr lang="en-US" dirty="0"/>
          </a:p>
        </p:txBody>
      </p:sp>
      <p:sp>
        <p:nvSpPr>
          <p:cNvPr id="3" name="Subtitle 2"/>
          <p:cNvSpPr>
            <a:spLocks noGrp="1"/>
          </p:cNvSpPr>
          <p:nvPr>
            <p:ph type="subTitle" idx="1"/>
          </p:nvPr>
        </p:nvSpPr>
        <p:spPr>
          <a:xfrm>
            <a:off x="481009" y="5045869"/>
            <a:ext cx="5133855" cy="897731"/>
          </a:xfrm>
        </p:spPr>
        <p:txBody>
          <a:bodyPr/>
          <a:lstStyle/>
          <a:p>
            <a:r>
              <a:rPr lang="en-US" sz="1800" dirty="0" smtClean="0"/>
              <a:t>For More Information related to ABC:</a:t>
            </a:r>
          </a:p>
          <a:p>
            <a:r>
              <a:rPr lang="en-US" sz="1800" dirty="0">
                <a:hlinkClick r:id="rId2"/>
              </a:rPr>
              <a:t>https://www.fhwa.dot.gov/bridge/abc</a:t>
            </a:r>
            <a:r>
              <a:rPr lang="en-US" sz="1800" dirty="0" smtClean="0">
                <a:hlinkClick r:id="rId2"/>
              </a:rPr>
              <a:t>/</a:t>
            </a:r>
            <a:endParaRPr lang="en-US" sz="1800" dirty="0" smtClean="0"/>
          </a:p>
          <a:p>
            <a:r>
              <a:rPr lang="en-US" sz="1800" dirty="0">
                <a:hlinkClick r:id="rId3"/>
              </a:rPr>
              <a:t>https://abc-utc.fiu.edu/</a:t>
            </a:r>
            <a:endParaRPr lang="en-US" sz="1800" dirty="0" smtClean="0"/>
          </a:p>
          <a:p>
            <a:endParaRPr lang="en-US" dirty="0"/>
          </a:p>
        </p:txBody>
      </p:sp>
      <p:pic>
        <p:nvPicPr>
          <p:cNvPr id="16793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7337"/>
          <a:stretch/>
        </p:blipFill>
        <p:spPr bwMode="auto">
          <a:xfrm>
            <a:off x="1219200" y="855689"/>
            <a:ext cx="6324600" cy="338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594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Copyright Notice</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35</a:t>
            </a:fld>
            <a:endParaRPr lang="en-US" dirty="0"/>
          </a:p>
        </p:txBody>
      </p:sp>
      <p:sp>
        <p:nvSpPr>
          <p:cNvPr id="8" name="Content Placeholder 2"/>
          <p:cNvSpPr txBox="1">
            <a:spLocks/>
          </p:cNvSpPr>
          <p:nvPr/>
        </p:nvSpPr>
        <p:spPr>
          <a:xfrm>
            <a:off x="762000" y="2011680"/>
            <a:ext cx="7543801" cy="2834640"/>
          </a:xfrm>
          <a:prstGeom prst="rect">
            <a:avLst/>
          </a:prstGeom>
        </p:spPr>
        <p:txBody>
          <a:bodyPr>
            <a:normAutofit/>
          </a:bodyPr>
          <a:lstStyle>
            <a:lvl1pPr marL="230188" indent="-230188" algn="l" defTabSz="914400" rtl="0" eaLnBrk="1" latinLnBrk="0" hangingPunct="1">
              <a:spcBef>
                <a:spcPct val="20000"/>
              </a:spcBef>
              <a:buClr>
                <a:schemeClr val="accent1"/>
              </a:buClr>
              <a:buFont typeface="Wingdings" pitchFamily="2" charset="2"/>
              <a:buChar char="§"/>
              <a:defRPr sz="2400" kern="1200">
                <a:solidFill>
                  <a:schemeClr val="tx1"/>
                </a:solidFill>
                <a:latin typeface="Franklin Gothic Book" pitchFamily="34" charset="0"/>
                <a:ea typeface="+mn-ea"/>
                <a:cs typeface="+mn-cs"/>
              </a:defRPr>
            </a:lvl1pPr>
            <a:lvl2pPr marL="514350" indent="-230188" algn="l" defTabSz="914400" rtl="0" eaLnBrk="1" latinLnBrk="0" hangingPunct="1">
              <a:spcBef>
                <a:spcPct val="20000"/>
              </a:spcBef>
              <a:buClr>
                <a:schemeClr val="accent1"/>
              </a:buClr>
              <a:buFont typeface="Arial" pitchFamily="34" charset="0"/>
              <a:buChar char="–"/>
              <a:defRPr sz="2000" kern="1200">
                <a:solidFill>
                  <a:schemeClr val="tx1"/>
                </a:solidFill>
                <a:latin typeface="Franklin Gothic Book" pitchFamily="34" charset="0"/>
                <a:ea typeface="+mn-ea"/>
                <a:cs typeface="+mn-cs"/>
              </a:defRPr>
            </a:lvl2pPr>
            <a:lvl3pPr marL="74295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3pPr>
            <a:lvl4pPr marL="971550" indent="-22860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4pPr>
            <a:lvl5pPr marL="1143000" indent="-171450" algn="l" defTabSz="914400" rtl="0" eaLnBrk="1" latinLnBrk="0" hangingPunct="1">
              <a:spcBef>
                <a:spcPct val="20000"/>
              </a:spcBef>
              <a:buClr>
                <a:schemeClr val="accent1"/>
              </a:buClr>
              <a:buFont typeface="Arial" pitchFamily="34" charset="0"/>
              <a:buChar char="»"/>
              <a:defRPr sz="1800" kern="1200">
                <a:solidFill>
                  <a:schemeClr val="tx1"/>
                </a:solidFill>
                <a:latin typeface="Franklin Gothic Book"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Font typeface="Wingdings" pitchFamily="2" charset="2"/>
              <a:buNone/>
            </a:pPr>
            <a:r>
              <a:rPr lang="en-US" sz="1200" dirty="0" smtClean="0">
                <a:latin typeface="Franklin Gothic Demi" panose="020B0703020102020204" pitchFamily="34" charset="0"/>
              </a:rPr>
              <a:t>Copyright 2019 • Texas Department of Transportation • All Rights Reserved</a:t>
            </a:r>
          </a:p>
          <a:p>
            <a:pPr marL="0" indent="0" algn="ctr">
              <a:buFont typeface="Wingdings" pitchFamily="2" charset="2"/>
              <a:buNone/>
            </a:pPr>
            <a:r>
              <a:rPr lang="en-US" sz="1200" dirty="0" smtClean="0">
                <a:latin typeface="Franklin Gothic Medium" panose="020B0603020102020204" pitchFamily="34" charset="0"/>
              </a:rPr>
              <a:t>Entities or individuals </a:t>
            </a:r>
            <a:r>
              <a:rPr lang="en-US" sz="1200" b="1" dirty="0" smtClean="0">
                <a:latin typeface="Franklin Gothic Medium" panose="020B0603020102020204" pitchFamily="34" charset="0"/>
              </a:rPr>
              <a:t>that</a:t>
            </a:r>
            <a:r>
              <a:rPr lang="en-US" sz="1200" dirty="0" smtClean="0">
                <a:latin typeface="Franklin Gothic Medium" panose="020B0603020102020204" pitchFamily="34" charset="0"/>
              </a:rPr>
              <a:t> copy and present state agency information must identify the source of the content, including the date the content was copied. Entities or individuals that copy and present state agency information on their websites must accompany that information with a statement that neither the entity or individual nor the information, as it is presented on its website, is endorsed by the State of Texas or any state agency. To protect the intellectual property of state agencies, copied information must reflect the copyright, trademark, service mark, </a:t>
            </a:r>
            <a:br>
              <a:rPr lang="en-US" sz="1200" dirty="0" smtClean="0">
                <a:latin typeface="Franklin Gothic Medium" panose="020B0603020102020204" pitchFamily="34" charset="0"/>
              </a:rPr>
            </a:br>
            <a:r>
              <a:rPr lang="en-US" sz="1200" dirty="0" smtClean="0">
                <a:latin typeface="Franklin Gothic Medium" panose="020B0603020102020204" pitchFamily="34" charset="0"/>
              </a:rPr>
              <a:t>or other intellectual property rights of the state agency whose protected information is being used by the entity or individual. Entities or individuals may not copy, reproduce, distribute, publish, or transmit, in any way this content for commercial purposes. This presentation is distributed without profit and is being made available solely </a:t>
            </a:r>
            <a:br>
              <a:rPr lang="en-US" sz="1200" dirty="0" smtClean="0">
                <a:latin typeface="Franklin Gothic Medium" panose="020B0603020102020204" pitchFamily="34" charset="0"/>
              </a:rPr>
            </a:br>
            <a:r>
              <a:rPr lang="en-US" sz="1200" dirty="0" smtClean="0">
                <a:latin typeface="Franklin Gothic Medium" panose="020B0603020102020204" pitchFamily="34" charset="0"/>
              </a:rPr>
              <a:t>for educational purposes. The use of any copyrighted material included in this presentation is intended to </a:t>
            </a:r>
            <a:br>
              <a:rPr lang="en-US" sz="1200" dirty="0" smtClean="0">
                <a:latin typeface="Franklin Gothic Medium" panose="020B0603020102020204" pitchFamily="34" charset="0"/>
              </a:rPr>
            </a:br>
            <a:r>
              <a:rPr lang="en-US" sz="1200" dirty="0" smtClean="0">
                <a:latin typeface="Franklin Gothic Medium" panose="020B0603020102020204" pitchFamily="34" charset="0"/>
              </a:rPr>
              <a:t>be a “fair use” of such material as provided for in Title 17 U.S.C. Section 107 of the U.S. Copyright Law.</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3775207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Bridge Construction – Example 1</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4</a:t>
            </a:fld>
            <a:endParaRPr lang="en-US" dirty="0"/>
          </a:p>
        </p:txBody>
      </p:sp>
      <p:sp>
        <p:nvSpPr>
          <p:cNvPr id="4" name="Rectangle 3"/>
          <p:cNvSpPr/>
          <p:nvPr/>
        </p:nvSpPr>
        <p:spPr>
          <a:xfrm>
            <a:off x="381000" y="685800"/>
            <a:ext cx="8382000" cy="5478423"/>
          </a:xfrm>
          <a:prstGeom prst="rect">
            <a:avLst/>
          </a:prstGeom>
        </p:spPr>
        <p:txBody>
          <a:bodyPr wrap="square">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IH 40 WB at FM 2381 (AMA-Bushland)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Bridge severely damaged by truck fire under bridge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Traffic partially restored on IH 40 WB and FM 2381 Opened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EMC Project let at $591,000</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Decided replacing bridge better option</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Timeline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2/27/2017 – Damaged/Closed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3/22/2017 – EMC to Repair</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6/07/2017 – Construction project let to Replace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8/19/2017 – Roads Closed – Bridge Demoed/Const. Began</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10/11/2017 – Interstate and FM 2381 Reopen</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$1.4 million total contract cost for entirely new </a:t>
            </a:r>
            <a:r>
              <a:rPr lang="en-US" sz="2000" dirty="0" smtClean="0">
                <a:solidFill>
                  <a:prstClr val="black"/>
                </a:solidFill>
                <a:latin typeface="Franklin Gothic Book" pitchFamily="34" charset="0"/>
              </a:rPr>
              <a:t>bridge ($150/SF total bid)</a:t>
            </a:r>
            <a:endParaRPr lang="en-US" sz="2000" dirty="0" smtClean="0">
              <a:solidFill>
                <a:prstClr val="black"/>
              </a:solidFill>
              <a:latin typeface="Franklin Gothic Book" pitchFamily="34" charset="0"/>
            </a:endParaRPr>
          </a:p>
        </p:txBody>
      </p:sp>
    </p:spTree>
    <p:extLst>
      <p:ext uri="{BB962C8B-B14F-4D97-AF65-F5344CB8AC3E}">
        <p14:creationId xmlns:p14="http://schemas.microsoft.com/office/powerpoint/2010/main" val="552079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Bridge Construction – Example 2</a:t>
            </a:r>
            <a:endParaRPr lang="en-US" dirty="0"/>
          </a:p>
        </p:txBody>
      </p:sp>
      <p:sp>
        <p:nvSpPr>
          <p:cNvPr id="3" name="Slide Number Placeholder 2"/>
          <p:cNvSpPr>
            <a:spLocks noGrp="1"/>
          </p:cNvSpPr>
          <p:nvPr>
            <p:ph type="sldNum" sz="quarter" idx="4"/>
          </p:nvPr>
        </p:nvSpPr>
        <p:spPr/>
        <p:txBody>
          <a:bodyPr/>
          <a:lstStyle/>
          <a:p>
            <a:pPr lvl="1" indent="-276225">
              <a:spcBef>
                <a:spcPts val="900"/>
              </a:spcBef>
            </a:pPr>
            <a:fld id="{126B356D-DBE9-445A-9C43-3D3F41468F04}" type="slidenum">
              <a:rPr lang="en-US" smtClean="0"/>
              <a:pPr lvl="1" indent="-276225">
                <a:spcBef>
                  <a:spcPts val="900"/>
                </a:spcBef>
              </a:pPr>
              <a:t>5</a:t>
            </a:fld>
            <a:endParaRPr lang="en-US" dirty="0"/>
          </a:p>
        </p:txBody>
      </p:sp>
      <p:sp>
        <p:nvSpPr>
          <p:cNvPr id="4" name="Rectangle 3"/>
          <p:cNvSpPr/>
          <p:nvPr/>
        </p:nvSpPr>
        <p:spPr>
          <a:xfrm>
            <a:off x="381000" y="685800"/>
            <a:ext cx="8382000" cy="5324535"/>
          </a:xfrm>
          <a:prstGeom prst="rect">
            <a:avLst/>
          </a:prstGeom>
        </p:spPr>
        <p:txBody>
          <a:bodyPr wrap="square">
            <a:spAutoFit/>
          </a:bodyPr>
          <a:lstStyle/>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FM 849 over IH 20 (TYL – Lindale)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Bridge severely damaged by over-height vehicle on IH 20</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Closed – November 14, 2017</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$450,000 Estimate to repair – Plans already on shelf for wider replacement bridge. Keep closed and replace by EMC.</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Timeline</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11/14/2017 – Damaged/Closed</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11/25/2017 – EMC to </a:t>
            </a:r>
            <a:r>
              <a:rPr lang="en-US" sz="2000" dirty="0" smtClean="0">
                <a:solidFill>
                  <a:prstClr val="black"/>
                </a:solidFill>
                <a:latin typeface="Franklin Gothic Book" pitchFamily="34" charset="0"/>
              </a:rPr>
              <a:t>Replace (wider bridge)</a:t>
            </a:r>
            <a:endParaRPr lang="en-US" sz="2000" dirty="0" smtClean="0">
              <a:solidFill>
                <a:prstClr val="black"/>
              </a:solidFill>
              <a:latin typeface="Franklin Gothic Book" pitchFamily="34" charset="0"/>
            </a:endParaRPr>
          </a:p>
          <a:p>
            <a:pPr marL="800100" lvl="1" indent="-342900">
              <a:spcAft>
                <a:spcPts val="1200"/>
              </a:spcAft>
              <a:buClr>
                <a:srgbClr val="0A1B2B"/>
              </a:buClr>
              <a:buFont typeface="Wingdings" panose="05000000000000000000" pitchFamily="2" charset="2"/>
              <a:buChar char="ü"/>
            </a:pPr>
            <a:r>
              <a:rPr lang="en-US" sz="2000" dirty="0">
                <a:solidFill>
                  <a:prstClr val="black"/>
                </a:solidFill>
                <a:latin typeface="Franklin Gothic Book" pitchFamily="34" charset="0"/>
              </a:rPr>
              <a:t>12/07/2017 – </a:t>
            </a:r>
            <a:r>
              <a:rPr lang="en-US" sz="2000" dirty="0" smtClean="0">
                <a:solidFill>
                  <a:prstClr val="black"/>
                </a:solidFill>
                <a:latin typeface="Franklin Gothic Book" pitchFamily="34" charset="0"/>
              </a:rPr>
              <a:t>Construction began</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12/8 to 12/10/2017 – Interstate Closed for Demolition</a:t>
            </a:r>
          </a:p>
          <a:p>
            <a:pPr marL="800100" lvl="1" indent="-342900">
              <a:spcAft>
                <a:spcPts val="1200"/>
              </a:spcAft>
              <a:buClr>
                <a:srgbClr val="0A1B2B"/>
              </a:buClr>
              <a:buFont typeface="Wingdings" panose="05000000000000000000" pitchFamily="2" charset="2"/>
              <a:buChar char="ü"/>
            </a:pPr>
            <a:r>
              <a:rPr lang="en-US" sz="2000" dirty="0" smtClean="0">
                <a:solidFill>
                  <a:prstClr val="black"/>
                </a:solidFill>
                <a:latin typeface="Franklin Gothic Book" pitchFamily="34" charset="0"/>
              </a:rPr>
              <a:t> 03/27/2018 – FM 849 Reopened</a:t>
            </a:r>
            <a:endParaRPr lang="en-US" sz="2000" dirty="0">
              <a:solidFill>
                <a:prstClr val="black"/>
              </a:solidFill>
              <a:latin typeface="Franklin Gothic Book" pitchFamily="34" charset="0"/>
            </a:endParaRPr>
          </a:p>
          <a:p>
            <a:pPr marL="230188" lvl="0" indent="-230188">
              <a:spcAft>
                <a:spcPts val="1200"/>
              </a:spcAft>
              <a:buClr>
                <a:srgbClr val="0A1B2B"/>
              </a:buClr>
              <a:buFont typeface="Wingdings" pitchFamily="2" charset="2"/>
              <a:buChar char="§"/>
            </a:pPr>
            <a:r>
              <a:rPr lang="en-US" sz="2000" dirty="0" smtClean="0">
                <a:solidFill>
                  <a:prstClr val="black"/>
                </a:solidFill>
                <a:latin typeface="Franklin Gothic Book" pitchFamily="34" charset="0"/>
              </a:rPr>
              <a:t>$4.6 million total contract cost ($2 million for bridge items ($105/SF))</a:t>
            </a:r>
          </a:p>
        </p:txBody>
      </p:sp>
    </p:spTree>
    <p:extLst>
      <p:ext uri="{BB962C8B-B14F-4D97-AF65-F5344CB8AC3E}">
        <p14:creationId xmlns:p14="http://schemas.microsoft.com/office/powerpoint/2010/main" val="544094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Prefabricated Elements (Tried and True Method)</a:t>
            </a:r>
            <a:endParaRPr lang="en-US" dirty="0"/>
          </a:p>
        </p:txBody>
      </p:sp>
      <p:sp>
        <p:nvSpPr>
          <p:cNvPr id="3" name="Content Placeholder 2"/>
          <p:cNvSpPr>
            <a:spLocks noGrp="1"/>
          </p:cNvSpPr>
          <p:nvPr>
            <p:ph idx="1"/>
          </p:nvPr>
        </p:nvSpPr>
        <p:spPr>
          <a:xfrm>
            <a:off x="333375" y="1066800"/>
            <a:ext cx="4543425" cy="5181600"/>
          </a:xfrm>
        </p:spPr>
        <p:txBody>
          <a:bodyPr/>
          <a:lstStyle/>
          <a:p>
            <a:r>
              <a:rPr lang="en-US" dirty="0" smtClean="0"/>
              <a:t>Expand the use of what already works.</a:t>
            </a:r>
          </a:p>
          <a:p>
            <a:r>
              <a:rPr lang="en-US" dirty="0" err="1" smtClean="0"/>
              <a:t>TxDOT’s</a:t>
            </a:r>
            <a:r>
              <a:rPr lang="en-US" dirty="0" smtClean="0"/>
              <a:t> primary technique for accelerated bridge construction (ABC).</a:t>
            </a:r>
          </a:p>
          <a:p>
            <a:r>
              <a:rPr lang="en-US" dirty="0" smtClean="0"/>
              <a:t>In addition to increased speed, also typically comes with increased quality.</a:t>
            </a:r>
          </a:p>
          <a:p>
            <a:r>
              <a:rPr lang="en-US" dirty="0" smtClean="0"/>
              <a:t>Can encompass practically every element from the ground up.</a:t>
            </a:r>
          </a:p>
          <a:p>
            <a:r>
              <a:rPr lang="en-US" dirty="0" smtClean="0"/>
              <a:t>Accurate surveying critical.</a:t>
            </a:r>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6</a:t>
            </a:fld>
            <a:endParaRPr lang="en-US" dirty="0"/>
          </a:p>
        </p:txBody>
      </p:sp>
      <p:pic>
        <p:nvPicPr>
          <p:cNvPr id="5" name="Picture 4" descr="P73001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914400"/>
            <a:ext cx="37719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Precast Bent Caps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7</a:t>
            </a:fld>
            <a:endParaRPr lang="en-US" dirty="0"/>
          </a:p>
        </p:txBody>
      </p:sp>
      <p:pic>
        <p:nvPicPr>
          <p:cNvPr id="7" name="Picture 5" descr="100_34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851643"/>
            <a:ext cx="3437121" cy="2577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DSC00737"/>
          <p:cNvPicPr>
            <a:picLocks noChangeAspect="1" noChangeArrowheads="1"/>
          </p:cNvPicPr>
          <p:nvPr/>
        </p:nvPicPr>
        <p:blipFill rotWithShape="1">
          <a:blip r:embed="rId3">
            <a:extLst>
              <a:ext uri="{28A0092B-C50C-407E-A947-70E740481C1C}">
                <a14:useLocalDpi xmlns:a14="http://schemas.microsoft.com/office/drawing/2010/main" val="0"/>
              </a:ext>
            </a:extLst>
          </a:blip>
          <a:srcRect r="1818" b="1717"/>
          <a:stretch/>
        </p:blipFill>
        <p:spPr bwMode="auto">
          <a:xfrm>
            <a:off x="609600" y="851642"/>
            <a:ext cx="3432943" cy="25773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2005_1111Image00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343" y="3605984"/>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5000" contrast="27000"/>
                    </a14:imgEffect>
                  </a14:imgLayer>
                </a14:imgProps>
              </a:ext>
              <a:ext uri="{28A0092B-C50C-407E-A947-70E740481C1C}">
                <a14:useLocalDpi xmlns:a14="http://schemas.microsoft.com/office/drawing/2010/main" val="0"/>
              </a:ext>
            </a:extLst>
          </a:blip>
          <a:stretch>
            <a:fillRect/>
          </a:stretch>
        </p:blipFill>
        <p:spPr>
          <a:xfrm>
            <a:off x="4953000" y="3603485"/>
            <a:ext cx="3437121" cy="2577285"/>
          </a:xfrm>
          <a:prstGeom prst="rect">
            <a:avLst/>
          </a:prstGeom>
        </p:spPr>
      </p:pic>
    </p:spTree>
    <p:extLst>
      <p:ext uri="{BB962C8B-B14F-4D97-AF65-F5344CB8AC3E}">
        <p14:creationId xmlns:p14="http://schemas.microsoft.com/office/powerpoint/2010/main" val="2008564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Precast Bent Caps – Long Water Crossings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8</a:t>
            </a:fld>
            <a:endParaRPr lang="en-US" dirty="0"/>
          </a:p>
        </p:txBody>
      </p:sp>
      <p:pic>
        <p:nvPicPr>
          <p:cNvPr id="155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114" y="1144771"/>
            <a:ext cx="3505201" cy="236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113" y="3505200"/>
            <a:ext cx="3505201" cy="236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762000"/>
            <a:ext cx="3905722" cy="255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499"/>
          <a:stretch/>
        </p:blipFill>
        <p:spPr bwMode="auto">
          <a:xfrm>
            <a:off x="4572000" y="3410262"/>
            <a:ext cx="3905722" cy="177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56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7449" y="5181600"/>
            <a:ext cx="3900273" cy="97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2054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Precast Abutments</a:t>
            </a:r>
            <a:endParaRPr lang="en-US" dirty="0"/>
          </a:p>
        </p:txBody>
      </p:sp>
      <p:sp>
        <p:nvSpPr>
          <p:cNvPr id="16" name="Slide Number Placeholder 15"/>
          <p:cNvSpPr>
            <a:spLocks noGrp="1"/>
          </p:cNvSpPr>
          <p:nvPr>
            <p:ph type="sldNum" sz="quarter" idx="4"/>
          </p:nvPr>
        </p:nvSpPr>
        <p:spPr/>
        <p:txBody>
          <a:bodyPr/>
          <a:lstStyle/>
          <a:p>
            <a:pPr lvl="1"/>
            <a:fld id="{126B356D-DBE9-445A-9C43-3D3F41468F04}" type="slidenum">
              <a:rPr lang="en-US" smtClean="0"/>
              <a:pPr lvl="1"/>
              <a:t>9</a:t>
            </a:fld>
            <a:endParaRPr lang="en-US" dirty="0"/>
          </a:p>
        </p:txBody>
      </p:sp>
      <p:grpSp>
        <p:nvGrpSpPr>
          <p:cNvPr id="6" name="Group 5"/>
          <p:cNvGrpSpPr/>
          <p:nvPr/>
        </p:nvGrpSpPr>
        <p:grpSpPr>
          <a:xfrm>
            <a:off x="638507" y="762000"/>
            <a:ext cx="7711440" cy="2971800"/>
            <a:chOff x="228600" y="1828800"/>
            <a:chExt cx="8564880" cy="3108960"/>
          </a:xfrm>
        </p:grpSpPr>
        <p:pic>
          <p:nvPicPr>
            <p:cNvPr id="7" name="Picture 5" descr="refugio FM774 00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828800"/>
              <a:ext cx="4145280" cy="31089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6" descr="theft 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145280" cy="31089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grpSp>
      <p:pic>
        <p:nvPicPr>
          <p:cNvPr id="9" name="Picture 8" descr="IMG_045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7" t="2065" r="897" b="27195"/>
          <a:stretch/>
        </p:blipFill>
        <p:spPr bwMode="auto">
          <a:xfrm>
            <a:off x="2362200" y="3886200"/>
            <a:ext cx="4343399" cy="234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7929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8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PXMlc47.UEWP7iPte3dUX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8WSvwZY4nUe86vujk4.fX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0_Z36C8h_k.Zoooy4Pdub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XGGOofTm2ESS58QdXFqoH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Rya.WU32Uy_TwnnnUTc.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6FTHcC2EXkq9yrcAel5.9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rjpkN5a.s0eIRQ1VajZeX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MHIdLxA910.3kdQEaWcjf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e6HQ4oVoUGuA572t3p3H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_wuZqtZdkkOB.vj.Wd8se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Sq.8oMumbUqcg8JZUStIN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7E1_nFA840OlZ.4Wz9RlB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QUdFQdb3k6Pf0.tJe3aj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Q.ZozDRwkUKmrwVY015d7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ojvTlj3QUWGql_i_7LeJ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T_Qp5HJoRkumCwRmwVWN2A"/>
</p:tagLst>
</file>

<file path=ppt/theme/theme1.xml><?xml version="1.0" encoding="utf-8"?>
<a:theme xmlns:a="http://schemas.openxmlformats.org/drawingml/2006/main" name="Accelerated Bridge Construction">
  <a:themeElements>
    <a:clrScheme name="Custom 7">
      <a:dk1>
        <a:sysClr val="windowText" lastClr="000000"/>
      </a:dk1>
      <a:lt1>
        <a:sysClr val="window" lastClr="FFFFFF"/>
      </a:lt1>
      <a:dk2>
        <a:srgbClr val="E2E7EB"/>
      </a:dk2>
      <a:lt2>
        <a:srgbClr val="F9EFE0"/>
      </a:lt2>
      <a:accent1>
        <a:srgbClr val="0A1B2B"/>
      </a:accent1>
      <a:accent2>
        <a:srgbClr val="14385C"/>
      </a:accent2>
      <a:accent3>
        <a:srgbClr val="899BAD"/>
      </a:accent3>
      <a:accent4>
        <a:srgbClr val="925700"/>
      </a:accent4>
      <a:accent5>
        <a:srgbClr val="CC7A00"/>
      </a:accent5>
      <a:accent6>
        <a:srgbClr val="E5BC7F"/>
      </a:accent6>
      <a:hlink>
        <a:srgbClr val="042A45"/>
      </a:hlink>
      <a:folHlink>
        <a:srgbClr val="4D4D4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err="1"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2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Accelerated Bridge Construction</Template>
  <TotalTime>2717</TotalTime>
  <Words>1622</Words>
  <Application>Microsoft Office PowerPoint</Application>
  <PresentationFormat>On-screen Show (4:3)</PresentationFormat>
  <Paragraphs>262</Paragraphs>
  <Slides>35</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38" baseType="lpstr">
      <vt:lpstr>Accelerated Bridge Construction</vt:lpstr>
      <vt:lpstr>think-cell Slide</vt:lpstr>
      <vt:lpstr>Drawing</vt:lpstr>
      <vt:lpstr>Accelerated BRIDGE CONSTRUCTION: TECHNIQUES</vt:lpstr>
      <vt:lpstr>Outline (ABC – “Accelerated Bridge Construction”):</vt:lpstr>
      <vt:lpstr>What is Accelerated Bridge Construction “ABC”?</vt:lpstr>
      <vt:lpstr>Rapid Bridge Construction – Example 1</vt:lpstr>
      <vt:lpstr>Rapid Bridge Construction – Example 2</vt:lpstr>
      <vt:lpstr>Prefabricated Elements (Tried and True Method)</vt:lpstr>
      <vt:lpstr>Precast Bent Caps</vt:lpstr>
      <vt:lpstr>Precast Bent Caps – Long Water Crossings</vt:lpstr>
      <vt:lpstr>Precast Abutments</vt:lpstr>
      <vt:lpstr>Decked Slab Beams</vt:lpstr>
      <vt:lpstr>Decked Slab Beams: 6 – 10 Day Construction Projects</vt:lpstr>
      <vt:lpstr>Full Width, Full Depth Panels</vt:lpstr>
      <vt:lpstr>Taking Precast to the Extreme – West 7th Street</vt:lpstr>
      <vt:lpstr>Alternate Prestressed Bent or Abutment Designs SOP</vt:lpstr>
      <vt:lpstr>Alternate Prestressed Bent or Abutment Designs SOP</vt:lpstr>
      <vt:lpstr>Alternate Prestressed Bent or Abutment Designs SOP</vt:lpstr>
      <vt:lpstr>Alternate Prestressed Bent or Abutment Designs SOP</vt:lpstr>
      <vt:lpstr>Modular Units</vt:lpstr>
      <vt:lpstr>Modular Units – West Dallas St. in Houston</vt:lpstr>
      <vt:lpstr>Lateral Slide-in – LP 345 (San Antonio)</vt:lpstr>
      <vt:lpstr>Lateral Slide-in – LP 345 (San Antonio)</vt:lpstr>
      <vt:lpstr>Self Propelled Modular Transporters (SPMT)</vt:lpstr>
      <vt:lpstr>Pre-Letting Activities</vt:lpstr>
      <vt:lpstr>Section Weights and Widths – Modular Units (DAL Project)</vt:lpstr>
      <vt:lpstr>Pre-Construction- Contractor Submittals</vt:lpstr>
      <vt:lpstr>Full Width, Full Depth Panels – WAC Project</vt:lpstr>
      <vt:lpstr>Pre-Construction- Contractor Submittals</vt:lpstr>
      <vt:lpstr>Cranes, Cranes and Where to Place Them</vt:lpstr>
      <vt:lpstr>Pre-Construction- Contractor Submittals</vt:lpstr>
      <vt:lpstr>Longitudinal Closure Pours Options (Different Concretes)</vt:lpstr>
      <vt:lpstr>During Construction</vt:lpstr>
      <vt:lpstr>Post-Construction Close-out</vt:lpstr>
      <vt:lpstr>Summary</vt:lpstr>
      <vt:lpstr>Questions?</vt:lpstr>
      <vt:lpstr>Copyright Notice</vt:lpstr>
    </vt:vector>
  </TitlesOfParts>
  <Company>Texas Dept.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Accelerated bridge construction in texas (and beyond)</dc:title>
  <dc:creator>Kevin.Pruski@txdot.gov</dc:creator>
  <cp:lastModifiedBy>Kevin Pruski</cp:lastModifiedBy>
  <cp:revision>82</cp:revision>
  <cp:lastPrinted>2013-02-21T15:21:56Z</cp:lastPrinted>
  <dcterms:created xsi:type="dcterms:W3CDTF">2017-06-12T20:58:08Z</dcterms:created>
  <dcterms:modified xsi:type="dcterms:W3CDTF">2019-08-16T02:10:43Z</dcterms:modified>
</cp:coreProperties>
</file>